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Lst>
  <p:notesMasterIdLst>
    <p:notesMasterId r:id="rId55"/>
  </p:notesMasterIdLst>
  <p:handoutMasterIdLst>
    <p:handoutMasterId r:id="rId56"/>
  </p:handoutMasterIdLst>
  <p:sldIdLst>
    <p:sldId id="263" r:id="rId9"/>
    <p:sldId id="287" r:id="rId10"/>
    <p:sldId id="261" r:id="rId11"/>
    <p:sldId id="266" r:id="rId12"/>
    <p:sldId id="360" r:id="rId13"/>
    <p:sldId id="361" r:id="rId14"/>
    <p:sldId id="324" r:id="rId15"/>
    <p:sldId id="325" r:id="rId16"/>
    <p:sldId id="326" r:id="rId17"/>
    <p:sldId id="327" r:id="rId18"/>
    <p:sldId id="328" r:id="rId19"/>
    <p:sldId id="329" r:id="rId20"/>
    <p:sldId id="330" r:id="rId21"/>
    <p:sldId id="331" r:id="rId22"/>
    <p:sldId id="332" r:id="rId23"/>
    <p:sldId id="359" r:id="rId24"/>
    <p:sldId id="323" r:id="rId25"/>
    <p:sldId id="333" r:id="rId26"/>
    <p:sldId id="321" r:id="rId27"/>
    <p:sldId id="322" r:id="rId28"/>
    <p:sldId id="335" r:id="rId29"/>
    <p:sldId id="334" r:id="rId30"/>
    <p:sldId id="336" r:id="rId31"/>
    <p:sldId id="337" r:id="rId32"/>
    <p:sldId id="343" r:id="rId33"/>
    <p:sldId id="362" r:id="rId34"/>
    <p:sldId id="338" r:id="rId35"/>
    <p:sldId id="339" r:id="rId36"/>
    <p:sldId id="340" r:id="rId37"/>
    <p:sldId id="342"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259" r:id="rId54"/>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CED5AA84-388F-40C7-BA69-F5855716EA84}">
          <p14:sldIdLst>
            <p14:sldId id="263"/>
            <p14:sldId id="287"/>
            <p14:sldId id="261"/>
            <p14:sldId id="266"/>
            <p14:sldId id="360"/>
            <p14:sldId id="361"/>
            <p14:sldId id="324"/>
            <p14:sldId id="325"/>
            <p14:sldId id="326"/>
            <p14:sldId id="327"/>
            <p14:sldId id="328"/>
            <p14:sldId id="329"/>
            <p14:sldId id="330"/>
            <p14:sldId id="331"/>
            <p14:sldId id="332"/>
            <p14:sldId id="359"/>
            <p14:sldId id="323"/>
            <p14:sldId id="333"/>
            <p14:sldId id="321"/>
            <p14:sldId id="322"/>
            <p14:sldId id="335"/>
            <p14:sldId id="334"/>
            <p14:sldId id="336"/>
            <p14:sldId id="337"/>
            <p14:sldId id="343"/>
            <p14:sldId id="362"/>
            <p14:sldId id="338"/>
            <p14:sldId id="339"/>
            <p14:sldId id="340"/>
            <p14:sldId id="342"/>
            <p14:sldId id="344"/>
            <p14:sldId id="345"/>
            <p14:sldId id="346"/>
            <p14:sldId id="347"/>
            <p14:sldId id="348"/>
            <p14:sldId id="349"/>
            <p14:sldId id="350"/>
            <p14:sldId id="351"/>
            <p14:sldId id="352"/>
            <p14:sldId id="353"/>
            <p14:sldId id="354"/>
            <p14:sldId id="355"/>
            <p14:sldId id="356"/>
            <p14:sldId id="357"/>
            <p14:sldId id="358"/>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64"/>
    <a:srgbClr val="FFF2B0"/>
    <a:srgbClr val="0077BC"/>
    <a:srgbClr val="D53878"/>
    <a:srgbClr val="008391"/>
    <a:srgbClr val="FBF2B4"/>
    <a:srgbClr val="F0CD50"/>
    <a:srgbClr val="4675B7"/>
    <a:srgbClr val="DBD1E6"/>
    <a:srgbClr val="D2D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llanmörkt forma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6807" autoAdjust="0"/>
  </p:normalViewPr>
  <p:slideViewPr>
    <p:cSldViewPr snapToGrid="0">
      <p:cViewPr varScale="1">
        <p:scale>
          <a:sx n="156" d="100"/>
          <a:sy n="156" d="100"/>
        </p:scale>
        <p:origin x="2634" y="144"/>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Wallgren" userId="9beed675-732f-4176-8a20-6c51a16df227" providerId="ADAL" clId="{8D271D48-3808-4375-B790-05DD0922A733}"/>
    <pc:docChg chg="custSel modSld">
      <pc:chgData name="Sofia Wallgren" userId="9beed675-732f-4176-8a20-6c51a16df227" providerId="ADAL" clId="{8D271D48-3808-4375-B790-05DD0922A733}" dt="2023-12-07T12:30:52.862" v="46" actId="27636"/>
      <pc:docMkLst>
        <pc:docMk/>
      </pc:docMkLst>
      <pc:sldChg chg="modSp mod">
        <pc:chgData name="Sofia Wallgren" userId="9beed675-732f-4176-8a20-6c51a16df227" providerId="ADAL" clId="{8D271D48-3808-4375-B790-05DD0922A733}" dt="2023-12-07T12:30:52.862" v="46" actId="27636"/>
        <pc:sldMkLst>
          <pc:docMk/>
          <pc:sldMk cId="1850974626" sldId="362"/>
        </pc:sldMkLst>
        <pc:spChg chg="mod">
          <ac:chgData name="Sofia Wallgren" userId="9beed675-732f-4176-8a20-6c51a16df227" providerId="ADAL" clId="{8D271D48-3808-4375-B790-05DD0922A733}" dt="2023-12-07T12:30:52.862" v="46" actId="27636"/>
          <ac:spMkLst>
            <pc:docMk/>
            <pc:sldMk cId="1850974626" sldId="362"/>
            <ac:spMk id="6" creationId="{0C95C34A-1F9B-5E90-C4B6-B417A1B78505}"/>
          </ac:spMkLst>
        </pc:spChg>
      </pc:sldChg>
    </pc:docChg>
  </pc:docChgLst>
  <pc:docChgLst>
    <pc:chgData name="Sofia Wallgren" userId="9beed675-732f-4176-8a20-6c51a16df227" providerId="ADAL" clId="{D1C8CDC3-7C25-429C-A03F-CABFCF171504}"/>
    <pc:docChg chg="custSel modSld">
      <pc:chgData name="Sofia Wallgren" userId="9beed675-732f-4176-8a20-6c51a16df227" providerId="ADAL" clId="{D1C8CDC3-7C25-429C-A03F-CABFCF171504}" dt="2023-10-31T08:28:34.038" v="16" actId="20577"/>
      <pc:docMkLst>
        <pc:docMk/>
      </pc:docMkLst>
      <pc:sldChg chg="modSp mod">
        <pc:chgData name="Sofia Wallgren" userId="9beed675-732f-4176-8a20-6c51a16df227" providerId="ADAL" clId="{D1C8CDC3-7C25-429C-A03F-CABFCF171504}" dt="2023-10-31T08:28:34.038" v="16" actId="20577"/>
        <pc:sldMkLst>
          <pc:docMk/>
          <pc:sldMk cId="951399102" sldId="343"/>
        </pc:sldMkLst>
        <pc:spChg chg="mod">
          <ac:chgData name="Sofia Wallgren" userId="9beed675-732f-4176-8a20-6c51a16df227" providerId="ADAL" clId="{D1C8CDC3-7C25-429C-A03F-CABFCF171504}" dt="2023-10-31T08:28:34.038" v="16" actId="20577"/>
          <ac:spMkLst>
            <pc:docMk/>
            <pc:sldMk cId="951399102" sldId="343"/>
            <ac:spMk id="3" creationId="{FE870BA8-18D4-2109-EBEA-A236E8DB436D}"/>
          </ac:spMkLst>
        </pc:spChg>
        <pc:picChg chg="mod">
          <ac:chgData name="Sofia Wallgren" userId="9beed675-732f-4176-8a20-6c51a16df227" providerId="ADAL" clId="{D1C8CDC3-7C25-429C-A03F-CABFCF171504}" dt="2023-10-31T08:28:19.493" v="11" actId="14100"/>
          <ac:picMkLst>
            <pc:docMk/>
            <pc:sldMk cId="951399102" sldId="343"/>
            <ac:picMk id="10242" creationId="{D0E8EDF9-70E7-59D1-9D72-73BF1CB86056}"/>
          </ac:picMkLst>
        </pc:picChg>
      </pc:sldChg>
    </pc:docChg>
  </pc:docChgLst>
  <pc:docChgLst>
    <pc:chgData name="Sofia Wallgren" userId="9beed675-732f-4176-8a20-6c51a16df227" providerId="ADAL" clId="{00870ECC-2040-4FDC-B358-636A3BB7352E}"/>
    <pc:docChg chg="custSel modSld">
      <pc:chgData name="Sofia Wallgren" userId="9beed675-732f-4176-8a20-6c51a16df227" providerId="ADAL" clId="{00870ECC-2040-4FDC-B358-636A3BB7352E}" dt="2023-10-03T08:22:08.646" v="154" actId="1076"/>
      <pc:docMkLst>
        <pc:docMk/>
      </pc:docMkLst>
      <pc:sldChg chg="modSp mod">
        <pc:chgData name="Sofia Wallgren" userId="9beed675-732f-4176-8a20-6c51a16df227" providerId="ADAL" clId="{00870ECC-2040-4FDC-B358-636A3BB7352E}" dt="2023-10-03T08:20:06.683" v="67" actId="20577"/>
        <pc:sldMkLst>
          <pc:docMk/>
          <pc:sldMk cId="2017824283" sldId="261"/>
        </pc:sldMkLst>
        <pc:spChg chg="mod">
          <ac:chgData name="Sofia Wallgren" userId="9beed675-732f-4176-8a20-6c51a16df227" providerId="ADAL" clId="{00870ECC-2040-4FDC-B358-636A3BB7352E}" dt="2023-10-03T08:20:06.683" v="67" actId="20577"/>
          <ac:spMkLst>
            <pc:docMk/>
            <pc:sldMk cId="2017824283" sldId="261"/>
            <ac:spMk id="8" creationId="{5C606A64-459A-4CB0-A935-8FE43887FFD0}"/>
          </ac:spMkLst>
        </pc:spChg>
      </pc:sldChg>
      <pc:sldChg chg="modSp mod">
        <pc:chgData name="Sofia Wallgren" userId="9beed675-732f-4176-8a20-6c51a16df227" providerId="ADAL" clId="{00870ECC-2040-4FDC-B358-636A3BB7352E}" dt="2023-10-03T08:19:04.832" v="11" actId="20577"/>
        <pc:sldMkLst>
          <pc:docMk/>
          <pc:sldMk cId="3578789006" sldId="263"/>
        </pc:sldMkLst>
        <pc:spChg chg="mod">
          <ac:chgData name="Sofia Wallgren" userId="9beed675-732f-4176-8a20-6c51a16df227" providerId="ADAL" clId="{00870ECC-2040-4FDC-B358-636A3BB7352E}" dt="2023-10-03T08:19:04.832" v="11" actId="20577"/>
          <ac:spMkLst>
            <pc:docMk/>
            <pc:sldMk cId="3578789006" sldId="263"/>
            <ac:spMk id="5" creationId="{5A743645-6319-4AC9-9B49-D62D32CF6149}"/>
          </ac:spMkLst>
        </pc:spChg>
      </pc:sldChg>
      <pc:sldChg chg="modSp mod">
        <pc:chgData name="Sofia Wallgren" userId="9beed675-732f-4176-8a20-6c51a16df227" providerId="ADAL" clId="{00870ECC-2040-4FDC-B358-636A3BB7352E}" dt="2023-10-03T08:21:03.441" v="133" actId="13926"/>
        <pc:sldMkLst>
          <pc:docMk/>
          <pc:sldMk cId="2799452897" sldId="266"/>
        </pc:sldMkLst>
        <pc:spChg chg="mod">
          <ac:chgData name="Sofia Wallgren" userId="9beed675-732f-4176-8a20-6c51a16df227" providerId="ADAL" clId="{00870ECC-2040-4FDC-B358-636A3BB7352E}" dt="2023-10-03T08:21:03.441" v="133" actId="13926"/>
          <ac:spMkLst>
            <pc:docMk/>
            <pc:sldMk cId="2799452897" sldId="266"/>
            <ac:spMk id="4" creationId="{A219C43E-7779-7FB3-F33A-CA26BAD18AF7}"/>
          </ac:spMkLst>
        </pc:spChg>
      </pc:sldChg>
      <pc:sldChg chg="modSp mod">
        <pc:chgData name="Sofia Wallgren" userId="9beed675-732f-4176-8a20-6c51a16df227" providerId="ADAL" clId="{00870ECC-2040-4FDC-B358-636A3BB7352E}" dt="2023-10-03T08:19:26.152" v="34" actId="13926"/>
        <pc:sldMkLst>
          <pc:docMk/>
          <pc:sldMk cId="3207598620" sldId="287"/>
        </pc:sldMkLst>
        <pc:spChg chg="mod">
          <ac:chgData name="Sofia Wallgren" userId="9beed675-732f-4176-8a20-6c51a16df227" providerId="ADAL" clId="{00870ECC-2040-4FDC-B358-636A3BB7352E}" dt="2023-10-03T08:19:26.152" v="34" actId="13926"/>
          <ac:spMkLst>
            <pc:docMk/>
            <pc:sldMk cId="3207598620" sldId="287"/>
            <ac:spMk id="3" creationId="{1C7F7B54-F63E-4BE3-B6B7-01C9578080AB}"/>
          </ac:spMkLst>
        </pc:spChg>
      </pc:sldChg>
      <pc:sldChg chg="modSp mod">
        <pc:chgData name="Sofia Wallgren" userId="9beed675-732f-4176-8a20-6c51a16df227" providerId="ADAL" clId="{00870ECC-2040-4FDC-B358-636A3BB7352E}" dt="2023-10-03T08:21:42.155" v="147" actId="13926"/>
        <pc:sldMkLst>
          <pc:docMk/>
          <pc:sldMk cId="1504039789" sldId="335"/>
        </pc:sldMkLst>
        <pc:spChg chg="mod">
          <ac:chgData name="Sofia Wallgren" userId="9beed675-732f-4176-8a20-6c51a16df227" providerId="ADAL" clId="{00870ECC-2040-4FDC-B358-636A3BB7352E}" dt="2023-10-03T08:21:42.155" v="147" actId="13926"/>
          <ac:spMkLst>
            <pc:docMk/>
            <pc:sldMk cId="1504039789" sldId="335"/>
            <ac:spMk id="8201" creationId="{71715A30-9F1B-6524-9A6D-7B693FCA0BF6}"/>
          </ac:spMkLst>
        </pc:spChg>
      </pc:sldChg>
      <pc:sldChg chg="modSp mod">
        <pc:chgData name="Sofia Wallgren" userId="9beed675-732f-4176-8a20-6c51a16df227" providerId="ADAL" clId="{00870ECC-2040-4FDC-B358-636A3BB7352E}" dt="2023-10-03T08:21:50.255" v="148" actId="13926"/>
        <pc:sldMkLst>
          <pc:docMk/>
          <pc:sldMk cId="951399102" sldId="343"/>
        </pc:sldMkLst>
        <pc:spChg chg="mod">
          <ac:chgData name="Sofia Wallgren" userId="9beed675-732f-4176-8a20-6c51a16df227" providerId="ADAL" clId="{00870ECC-2040-4FDC-B358-636A3BB7352E}" dt="2023-10-03T08:21:50.255" v="148" actId="13926"/>
          <ac:spMkLst>
            <pc:docMk/>
            <pc:sldMk cId="951399102" sldId="343"/>
            <ac:spMk id="3" creationId="{FE870BA8-18D4-2109-EBEA-A236E8DB436D}"/>
          </ac:spMkLst>
        </pc:spChg>
      </pc:sldChg>
      <pc:sldChg chg="modSp mod">
        <pc:chgData name="Sofia Wallgren" userId="9beed675-732f-4176-8a20-6c51a16df227" providerId="ADAL" clId="{00870ECC-2040-4FDC-B358-636A3BB7352E}" dt="2023-10-03T08:21:13.585" v="134" actId="13926"/>
        <pc:sldMkLst>
          <pc:docMk/>
          <pc:sldMk cId="878596385" sldId="360"/>
        </pc:sldMkLst>
        <pc:spChg chg="mod">
          <ac:chgData name="Sofia Wallgren" userId="9beed675-732f-4176-8a20-6c51a16df227" providerId="ADAL" clId="{00870ECC-2040-4FDC-B358-636A3BB7352E}" dt="2023-10-03T08:21:13.585" v="134" actId="13926"/>
          <ac:spMkLst>
            <pc:docMk/>
            <pc:sldMk cId="878596385" sldId="360"/>
            <ac:spMk id="7" creationId="{77B45763-926C-9A4B-874B-0D3A2EF60E58}"/>
          </ac:spMkLst>
        </pc:spChg>
      </pc:sldChg>
      <pc:sldChg chg="modSp mod">
        <pc:chgData name="Sofia Wallgren" userId="9beed675-732f-4176-8a20-6c51a16df227" providerId="ADAL" clId="{00870ECC-2040-4FDC-B358-636A3BB7352E}" dt="2023-10-03T08:21:25.135" v="146" actId="13926"/>
        <pc:sldMkLst>
          <pc:docMk/>
          <pc:sldMk cId="2397337003" sldId="361"/>
        </pc:sldMkLst>
        <pc:spChg chg="mod">
          <ac:chgData name="Sofia Wallgren" userId="9beed675-732f-4176-8a20-6c51a16df227" providerId="ADAL" clId="{00870ECC-2040-4FDC-B358-636A3BB7352E}" dt="2023-10-03T08:21:25.135" v="146" actId="13926"/>
          <ac:spMkLst>
            <pc:docMk/>
            <pc:sldMk cId="2397337003" sldId="361"/>
            <ac:spMk id="2" creationId="{943FD1C7-552E-C399-A32C-EB5CB722FD8C}"/>
          </ac:spMkLst>
        </pc:spChg>
      </pc:sldChg>
      <pc:sldChg chg="modSp mod">
        <pc:chgData name="Sofia Wallgren" userId="9beed675-732f-4176-8a20-6c51a16df227" providerId="ADAL" clId="{00870ECC-2040-4FDC-B358-636A3BB7352E}" dt="2023-10-03T08:22:08.646" v="154" actId="1076"/>
        <pc:sldMkLst>
          <pc:docMk/>
          <pc:sldMk cId="1850974626" sldId="362"/>
        </pc:sldMkLst>
        <pc:spChg chg="mod">
          <ac:chgData name="Sofia Wallgren" userId="9beed675-732f-4176-8a20-6c51a16df227" providerId="ADAL" clId="{00870ECC-2040-4FDC-B358-636A3BB7352E}" dt="2023-10-03T08:22:08.646" v="154" actId="1076"/>
          <ac:spMkLst>
            <pc:docMk/>
            <pc:sldMk cId="1850974626" sldId="362"/>
            <ac:spMk id="6" creationId="{0C95C34A-1F9B-5E90-C4B6-B417A1B7850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191BB566-3845-4DC0-8CE2-DC15231A2062}" type="datetime1">
              <a:rPr lang="sv-SE" smtClean="0"/>
              <a:t>2023-12-07</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F995FFDC-F934-4037-B505-500B08CD3B8C}" type="datetime1">
              <a:rPr lang="sv-SE" smtClean="0"/>
              <a:t>2023-12-07</a:t>
            </a:fld>
            <a:endParaRPr lang="sv-SE"/>
          </a:p>
        </p:txBody>
      </p:sp>
      <p:sp>
        <p:nvSpPr>
          <p:cNvPr id="4" name="Platshållare för bildobjekt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72532145-269E-4DEC-A5F5-E687CD17D124}" type="datetime1">
              <a:rPr lang="sv-SE" smtClean="0"/>
              <a:t>2023-12-07</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95453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2023-12-07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65811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FBBFA50B-E819-411C-B95B-B3FD3A3FC2B7}" type="datetime1">
              <a:rPr lang="sv-SE" smtClean="0"/>
              <a:t>2023-12-07</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46</a:t>
            </a:fld>
            <a:endParaRPr lang="sv-SE"/>
          </a:p>
        </p:txBody>
      </p:sp>
    </p:spTree>
    <p:extLst>
      <p:ext uri="{BB962C8B-B14F-4D97-AF65-F5344CB8AC3E}">
        <p14:creationId xmlns:p14="http://schemas.microsoft.com/office/powerpoint/2010/main" val="812735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a:t>
            </a:r>
            <a:r>
              <a:rPr lang="sv-SE" sz="1050" dirty="0">
                <a:solidFill>
                  <a:schemeClr val="tx1"/>
                </a:solidFill>
              </a:rPr>
              <a:t>öppen</a:t>
            </a:r>
            <a:r>
              <a:rPr lang="sv-SE" sz="1050" dirty="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slide" Target="slide11.xml"/><Relationship Id="rId1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slide" Target="slide9.xml"/><Relationship Id="rId12" Type="http://schemas.openxmlformats.org/officeDocument/2006/relationships/image" Target="../media/image9.png"/><Relationship Id="rId17" Type="http://schemas.openxmlformats.org/officeDocument/2006/relationships/image" Target="../media/image100.png"/><Relationship Id="rId2" Type="http://schemas.openxmlformats.org/officeDocument/2006/relationships/notesSlide" Target="../notesSlides/notesSlide2.xml"/><Relationship Id="rId16" Type="http://schemas.openxmlformats.org/officeDocument/2006/relationships/slide" Target="slide13.xml"/><Relationship Id="rId20"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80.png"/><Relationship Id="rId5" Type="http://schemas.openxmlformats.org/officeDocument/2006/relationships/image" Target="../media/image60.png"/><Relationship Id="rId15" Type="http://schemas.openxmlformats.org/officeDocument/2006/relationships/image" Target="../media/image10.png"/><Relationship Id="rId10" Type="http://schemas.openxmlformats.org/officeDocument/2006/relationships/slide" Target="slide10.xml"/><Relationship Id="rId19" Type="http://schemas.openxmlformats.org/officeDocument/2006/relationships/slide" Target="slide14.xml"/><Relationship Id="rId4" Type="http://schemas.openxmlformats.org/officeDocument/2006/relationships/slide" Target="slide8.xml"/><Relationship Id="rId9" Type="http://schemas.openxmlformats.org/officeDocument/2006/relationships/image" Target="../media/image8.png"/><Relationship Id="rId14" Type="http://schemas.openxmlformats.org/officeDocument/2006/relationships/image" Target="../media/image90.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A743645-6319-4AC9-9B49-D62D32CF6149}"/>
              </a:ext>
            </a:extLst>
          </p:cNvPr>
          <p:cNvSpPr>
            <a:spLocks noGrp="1"/>
          </p:cNvSpPr>
          <p:nvPr>
            <p:ph type="ctrTitle"/>
          </p:nvPr>
        </p:nvSpPr>
        <p:spPr>
          <a:xfrm>
            <a:off x="1553896" y="2897458"/>
            <a:ext cx="8728608" cy="912950"/>
          </a:xfrm>
        </p:spPr>
        <p:txBody>
          <a:bodyPr/>
          <a:lstStyle/>
          <a:p>
            <a:pPr algn="ctr"/>
            <a:r>
              <a:rPr lang="sv-SE" sz="3200" dirty="0"/>
              <a:t>Rutin för hantering av privata medel </a:t>
            </a:r>
          </a:p>
        </p:txBody>
      </p:sp>
      <p:sp>
        <p:nvSpPr>
          <p:cNvPr id="6" name="Platshållare för text 5">
            <a:extLst>
              <a:ext uri="{FF2B5EF4-FFF2-40B4-BE49-F238E27FC236}">
                <a16:creationId xmlns:a16="http://schemas.microsoft.com/office/drawing/2014/main" id="{00D7797C-8986-4E16-B32A-162C493796A7}"/>
              </a:ext>
            </a:extLst>
          </p:cNvPr>
          <p:cNvSpPr>
            <a:spLocks noGrp="1"/>
          </p:cNvSpPr>
          <p:nvPr>
            <p:ph type="body" sz="quarter" idx="10"/>
          </p:nvPr>
        </p:nvSpPr>
        <p:spPr>
          <a:xfrm>
            <a:off x="1731696" y="3810408"/>
            <a:ext cx="8728608" cy="251417"/>
          </a:xfrm>
        </p:spPr>
        <p:txBody>
          <a:bodyPr/>
          <a:lstStyle/>
          <a:p>
            <a:pPr algn="ctr"/>
            <a:r>
              <a:rPr lang="sv-SE" dirty="0"/>
              <a:t>Förvaltningen för </a:t>
            </a:r>
            <a:r>
              <a:rPr lang="sv-SE" dirty="0" err="1"/>
              <a:t>funktionsstöd</a:t>
            </a:r>
            <a:r>
              <a:rPr lang="sv-SE" dirty="0"/>
              <a:t> </a:t>
            </a:r>
          </a:p>
        </p:txBody>
      </p:sp>
    </p:spTree>
    <p:extLst>
      <p:ext uri="{BB962C8B-B14F-4D97-AF65-F5344CB8AC3E}">
        <p14:creationId xmlns:p14="http://schemas.microsoft.com/office/powerpoint/2010/main" val="357878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60C650-811F-C4F4-952B-252926C7F018}"/>
              </a:ext>
            </a:extLst>
          </p:cNvPr>
          <p:cNvSpPr>
            <a:spLocks noGrp="1"/>
          </p:cNvSpPr>
          <p:nvPr>
            <p:ph type="title"/>
          </p:nvPr>
        </p:nvSpPr>
        <p:spPr>
          <a:xfrm>
            <a:off x="720000" y="360000"/>
            <a:ext cx="9170279" cy="736959"/>
          </a:xfrm>
        </p:spPr>
        <p:txBody>
          <a:bodyPr anchor="ctr">
            <a:normAutofit/>
          </a:bodyPr>
          <a:lstStyle/>
          <a:p>
            <a:r>
              <a:rPr lang="sv-SE" dirty="0"/>
              <a:t>Ledsagarservice </a:t>
            </a:r>
          </a:p>
        </p:txBody>
      </p:sp>
      <p:pic>
        <p:nvPicPr>
          <p:cNvPr id="3074" name="Picture 2" descr="En bild som visar symbol, Grafik, clipart, Barnkonst&#10;&#10;Automatiskt genererad beskrivning">
            <a:extLst>
              <a:ext uri="{FF2B5EF4-FFF2-40B4-BE49-F238E27FC236}">
                <a16:creationId xmlns:a16="http://schemas.microsoft.com/office/drawing/2014/main" id="{FDFE7868-5EE1-BF8B-5AE5-FFB2E4898F8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80000" y="1620000"/>
            <a:ext cx="4176713" cy="4176713"/>
          </a:xfrm>
          <a:prstGeom prst="rect">
            <a:avLst/>
          </a:prstGeom>
          <a:solidFill>
            <a:srgbClr val="FFFFFF"/>
          </a:solidFill>
        </p:spPr>
      </p:pic>
      <p:sp>
        <p:nvSpPr>
          <p:cNvPr id="4" name="Platshållare för innehåll 3">
            <a:extLst>
              <a:ext uri="{FF2B5EF4-FFF2-40B4-BE49-F238E27FC236}">
                <a16:creationId xmlns:a16="http://schemas.microsoft.com/office/drawing/2014/main" id="{A330914E-F9E2-715E-0114-FDCF34E0BC9B}"/>
              </a:ext>
            </a:extLst>
          </p:cNvPr>
          <p:cNvSpPr>
            <a:spLocks noGrp="1"/>
          </p:cNvSpPr>
          <p:nvPr>
            <p:ph sz="half" idx="2"/>
          </p:nvPr>
        </p:nvSpPr>
        <p:spPr>
          <a:xfrm>
            <a:off x="5760000" y="1620000"/>
            <a:ext cx="5400000" cy="4176710"/>
          </a:xfrm>
        </p:spPr>
        <p:txBody>
          <a:bodyPr>
            <a:normAutofit/>
          </a:bodyPr>
          <a:lstStyle/>
          <a:p>
            <a:r>
              <a:rPr lang="sv-SE" dirty="0">
                <a:effectLst/>
              </a:rPr>
              <a:t>Inom ledsagarservice utför den enskilde själv sina inköp/uttag.</a:t>
            </a:r>
          </a:p>
          <a:p>
            <a:r>
              <a:rPr lang="sv-SE" dirty="0">
                <a:effectLst/>
              </a:rPr>
              <a:t>I de fall personalen ger ett stöd i form av handgripligt stöd t.ex. överlämna kontanter eller blippa kort ska ett fysiskt kvitto lämnas i plånboken. Vid en sådan hantering ska det dokumenteras i daganteckningarna i Treserva.</a:t>
            </a:r>
          </a:p>
          <a:p>
            <a:endParaRPr lang="sv-SE" dirty="0"/>
          </a:p>
        </p:txBody>
      </p:sp>
    </p:spTree>
    <p:extLst>
      <p:ext uri="{BB962C8B-B14F-4D97-AF65-F5344CB8AC3E}">
        <p14:creationId xmlns:p14="http://schemas.microsoft.com/office/powerpoint/2010/main" val="4041092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6057B8-DB75-64A8-43A2-C1E573B69EE6}"/>
              </a:ext>
            </a:extLst>
          </p:cNvPr>
          <p:cNvSpPr>
            <a:spLocks noGrp="1"/>
          </p:cNvSpPr>
          <p:nvPr>
            <p:ph type="title"/>
          </p:nvPr>
        </p:nvSpPr>
        <p:spPr>
          <a:xfrm>
            <a:off x="720000" y="360000"/>
            <a:ext cx="9170279" cy="736959"/>
          </a:xfrm>
        </p:spPr>
        <p:txBody>
          <a:bodyPr anchor="ctr">
            <a:normAutofit/>
          </a:bodyPr>
          <a:lstStyle/>
          <a:p>
            <a:r>
              <a:rPr lang="sv-SE" dirty="0"/>
              <a:t>Boendestöd</a:t>
            </a:r>
          </a:p>
        </p:txBody>
      </p:sp>
      <p:pic>
        <p:nvPicPr>
          <p:cNvPr id="5122" name="Picture 2">
            <a:extLst>
              <a:ext uri="{FF2B5EF4-FFF2-40B4-BE49-F238E27FC236}">
                <a16:creationId xmlns:a16="http://schemas.microsoft.com/office/drawing/2014/main" id="{BC78A566-E701-64FC-92D6-BC374FDD21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0000" y="1620000"/>
            <a:ext cx="4176710" cy="4176710"/>
          </a:xfrm>
          <a:prstGeom prst="rect">
            <a:avLst/>
          </a:prstGeom>
          <a:solidFill>
            <a:srgbClr val="FFFFFF"/>
          </a:solidFill>
        </p:spPr>
      </p:pic>
      <p:sp>
        <p:nvSpPr>
          <p:cNvPr id="3" name="Platshållare för innehåll 2">
            <a:extLst>
              <a:ext uri="{FF2B5EF4-FFF2-40B4-BE49-F238E27FC236}">
                <a16:creationId xmlns:a16="http://schemas.microsoft.com/office/drawing/2014/main" id="{661E62CC-48AC-F30A-2A65-F621CDA04988}"/>
              </a:ext>
            </a:extLst>
          </p:cNvPr>
          <p:cNvSpPr>
            <a:spLocks noGrp="1"/>
          </p:cNvSpPr>
          <p:nvPr>
            <p:ph sz="half" idx="2"/>
          </p:nvPr>
        </p:nvSpPr>
        <p:spPr>
          <a:xfrm>
            <a:off x="5760000" y="1620000"/>
            <a:ext cx="5400000" cy="4176710"/>
          </a:xfrm>
        </p:spPr>
        <p:txBody>
          <a:bodyPr>
            <a:normAutofit/>
          </a:bodyPr>
          <a:lstStyle/>
          <a:p>
            <a:pPr>
              <a:lnSpc>
                <a:spcPct val="100000"/>
              </a:lnSpc>
            </a:pPr>
            <a:r>
              <a:rPr lang="sv-SE" sz="1700" dirty="0">
                <a:effectLst/>
              </a:rPr>
              <a:t>Inom boendestöd utför den enskilde själv sina inköp/uttag.</a:t>
            </a:r>
          </a:p>
          <a:p>
            <a:pPr>
              <a:lnSpc>
                <a:spcPct val="100000"/>
              </a:lnSpc>
            </a:pPr>
            <a:r>
              <a:rPr lang="sv-SE" sz="1700" dirty="0">
                <a:effectLst/>
              </a:rPr>
              <a:t>Endast i absoluta undantagsfall bistår boendestödets personal den enskilde med inköp/uttag. </a:t>
            </a:r>
          </a:p>
          <a:p>
            <a:pPr>
              <a:lnSpc>
                <a:spcPct val="100000"/>
              </a:lnSpc>
            </a:pPr>
            <a:r>
              <a:rPr lang="sv-SE" sz="1700" dirty="0">
                <a:effectLst/>
              </a:rPr>
              <a:t>Ett exempel på sådant undantagsfall är att den enskilde inte kan lämna sin bostad till följd av plötslig sjukdom och saknar närstående som kan bistå med till exempel nödvändiga inköp av mat och/eller medicin. </a:t>
            </a:r>
          </a:p>
          <a:p>
            <a:pPr>
              <a:lnSpc>
                <a:spcPct val="100000"/>
              </a:lnSpc>
            </a:pPr>
            <a:r>
              <a:rPr lang="sv-SE" sz="1700" dirty="0">
                <a:effectLst/>
              </a:rPr>
              <a:t>Detta gäller när andra möjligheter är uttömda, såsom online köp av mat och att personal är behjälpliga med att hämta matkassen, eller om situationen inte går att lösa akut med beslut om måltidsdistribution.</a:t>
            </a:r>
          </a:p>
          <a:p>
            <a:pPr>
              <a:lnSpc>
                <a:spcPct val="100000"/>
              </a:lnSpc>
            </a:pPr>
            <a:endParaRPr lang="sv-SE" sz="1700" dirty="0">
              <a:effectLst/>
            </a:endParaRPr>
          </a:p>
          <a:p>
            <a:pPr>
              <a:lnSpc>
                <a:spcPct val="100000"/>
              </a:lnSpc>
            </a:pPr>
            <a:endParaRPr lang="sv-SE" sz="1700" dirty="0"/>
          </a:p>
        </p:txBody>
      </p:sp>
    </p:spTree>
    <p:extLst>
      <p:ext uri="{BB962C8B-B14F-4D97-AF65-F5344CB8AC3E}">
        <p14:creationId xmlns:p14="http://schemas.microsoft.com/office/powerpoint/2010/main" val="3863725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0A54C2-33AC-5096-C7FB-EDE5769C05D2}"/>
              </a:ext>
            </a:extLst>
          </p:cNvPr>
          <p:cNvSpPr>
            <a:spLocks noGrp="1"/>
          </p:cNvSpPr>
          <p:nvPr>
            <p:ph type="title"/>
          </p:nvPr>
        </p:nvSpPr>
        <p:spPr>
          <a:xfrm>
            <a:off x="720000" y="720000"/>
            <a:ext cx="9170279" cy="736959"/>
          </a:xfrm>
        </p:spPr>
        <p:txBody>
          <a:bodyPr>
            <a:normAutofit fontScale="90000"/>
          </a:bodyPr>
          <a:lstStyle/>
          <a:p>
            <a:r>
              <a:rPr lang="sv-SE" sz="2200" b="0" dirty="0">
                <a:solidFill>
                  <a:srgbClr val="000000"/>
                </a:solidFill>
                <a:effectLst/>
                <a:ea typeface="MS PMincho" panose="02020600040205080304" pitchFamily="18" charset="-128"/>
                <a:cs typeface="Arial" panose="020B0604020202020204" pitchFamily="34" charset="0"/>
              </a:rPr>
              <a:t>Nedanstående punkter gäller vid undantaget att personal gör inköp eller uttag utan att den enskilde är med</a:t>
            </a:r>
            <a:br>
              <a:rPr lang="sv-SE" sz="3200" b="1" i="1" dirty="0">
                <a:solidFill>
                  <a:srgbClr val="0D0D0D"/>
                </a:solidFill>
                <a:effectLst/>
                <a:latin typeface="Arial" panose="020B0604020202020204" pitchFamily="34" charset="0"/>
                <a:ea typeface="MS PGothic" panose="020B0600070205080204" pitchFamily="34" charset="-128"/>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03631E97-5E99-2529-8E5C-AEF9802F3EA5}"/>
              </a:ext>
            </a:extLst>
          </p:cNvPr>
          <p:cNvSpPr>
            <a:spLocks noGrp="1"/>
          </p:cNvSpPr>
          <p:nvPr>
            <p:ph idx="11"/>
          </p:nvPr>
        </p:nvSpPr>
        <p:spPr>
          <a:xfrm>
            <a:off x="1080000" y="1620000"/>
            <a:ext cx="9073650" cy="4175124"/>
          </a:xfrm>
        </p:spPr>
        <p:txBody>
          <a:bodyPr>
            <a:normAutofit/>
          </a:bodyPr>
          <a:lstStyle/>
          <a:p>
            <a:pPr marL="0" lvl="0" indent="0">
              <a:lnSpc>
                <a:spcPct val="115000"/>
              </a:lnSpc>
              <a:buNone/>
            </a:pPr>
            <a:r>
              <a:rPr lang="sv-SE" sz="1800" dirty="0">
                <a:solidFill>
                  <a:srgbClr val="000000"/>
                </a:solidFill>
                <a:effectLst/>
                <a:ea typeface="MS PMincho" panose="02020600040205080304" pitchFamily="18" charset="-128"/>
                <a:cs typeface="Times New Roman" panose="02020603050405020304" pitchFamily="18" charset="0"/>
              </a:rPr>
              <a:t>1. Blanketten ”Kvittens vid inköp/uttag av kontanter boendestöd” fylls i och undertecknas av den enskilde och personal innan personalen utför stödet.</a:t>
            </a:r>
            <a:endParaRPr lang="sv-SE" sz="1800" dirty="0">
              <a:effectLst/>
              <a:ea typeface="MS PMincho" panose="02020600040205080304" pitchFamily="18" charset="-128"/>
              <a:cs typeface="Times New Roman" panose="02020603050405020304" pitchFamily="18" charset="0"/>
            </a:endParaRPr>
          </a:p>
          <a:p>
            <a:pPr marL="0" lvl="0" indent="0">
              <a:lnSpc>
                <a:spcPct val="115000"/>
              </a:lnSpc>
              <a:buNone/>
            </a:pPr>
            <a:r>
              <a:rPr lang="sv-SE" sz="1800" dirty="0">
                <a:solidFill>
                  <a:srgbClr val="000000"/>
                </a:solidFill>
                <a:effectLst/>
                <a:ea typeface="MS PMincho" panose="02020600040205080304" pitchFamily="18" charset="-128"/>
                <a:cs typeface="Times New Roman" panose="02020603050405020304" pitchFamily="18" charset="0"/>
              </a:rPr>
              <a:t>2. Personal utför inköpet – om möjligt i sällskap av en kollega. Uttag utförs alltid av två personal.</a:t>
            </a:r>
            <a:endParaRPr lang="sv-SE" sz="1800" dirty="0">
              <a:effectLst/>
              <a:ea typeface="MS PMincho" panose="02020600040205080304" pitchFamily="18" charset="-128"/>
              <a:cs typeface="Times New Roman" panose="02020603050405020304" pitchFamily="18" charset="0"/>
            </a:endParaRPr>
          </a:p>
          <a:p>
            <a:pPr marL="0" lvl="0" indent="0">
              <a:lnSpc>
                <a:spcPct val="115000"/>
              </a:lnSpc>
              <a:buNone/>
            </a:pPr>
            <a:r>
              <a:rPr lang="sv-SE" sz="1800" dirty="0">
                <a:solidFill>
                  <a:srgbClr val="000000"/>
                </a:solidFill>
                <a:effectLst/>
                <a:ea typeface="MS PMincho" panose="02020600040205080304" pitchFamily="18" charset="-128"/>
                <a:cs typeface="Times New Roman" panose="02020603050405020304" pitchFamily="18" charset="0"/>
              </a:rPr>
              <a:t>3. Efter utfört inköp/uttag fylls den del av blanketten ”Kvittens vi inköp/uttag av kontanter boendestöd” som avser återlämnande i och undertecknas av den enskilde och personal.</a:t>
            </a:r>
            <a:endParaRPr lang="sv-SE" sz="1800" dirty="0">
              <a:effectLst/>
              <a:ea typeface="MS PMincho" panose="02020600040205080304" pitchFamily="18" charset="-128"/>
              <a:cs typeface="Times New Roman" panose="02020603050405020304" pitchFamily="18" charset="0"/>
            </a:endParaRPr>
          </a:p>
          <a:p>
            <a:pPr marL="0" lvl="0" indent="0">
              <a:lnSpc>
                <a:spcPct val="115000"/>
              </a:lnSpc>
              <a:buNone/>
            </a:pPr>
            <a:r>
              <a:rPr lang="sv-SE" sz="1800" dirty="0">
                <a:solidFill>
                  <a:srgbClr val="000000"/>
                </a:solidFill>
                <a:effectLst/>
                <a:ea typeface="MS PMincho" panose="02020600040205080304" pitchFamily="18" charset="-128"/>
                <a:cs typeface="Times New Roman" panose="02020603050405020304" pitchFamily="18" charset="0"/>
              </a:rPr>
              <a:t>4. En kopia på kvittensen bifogas den enskildes ärende i Treserva.   </a:t>
            </a:r>
            <a:endParaRPr lang="sv-SE" sz="1800" dirty="0">
              <a:effectLst/>
              <a:ea typeface="MS PMincho" panose="02020600040205080304" pitchFamily="18" charset="-128"/>
              <a:cs typeface="Times New Roman" panose="02020603050405020304" pitchFamily="18" charset="0"/>
            </a:endParaRPr>
          </a:p>
          <a:p>
            <a:pPr marL="0" lvl="0" indent="0">
              <a:lnSpc>
                <a:spcPct val="115000"/>
              </a:lnSpc>
              <a:spcAft>
                <a:spcPts val="800"/>
              </a:spcAft>
              <a:buNone/>
            </a:pPr>
            <a:r>
              <a:rPr lang="sv-SE" sz="1800" dirty="0">
                <a:solidFill>
                  <a:srgbClr val="000000"/>
                </a:solidFill>
                <a:effectLst/>
                <a:ea typeface="MS PMincho" panose="02020600040205080304" pitchFamily="18" charset="-128"/>
                <a:cs typeface="Times New Roman" panose="02020603050405020304" pitchFamily="18" charset="0"/>
              </a:rPr>
              <a:t>5. Originalkvitto och kvittens lämnas hos den enskilde.</a:t>
            </a:r>
            <a:endParaRPr lang="sv-SE" sz="1800" dirty="0">
              <a:effectLst/>
              <a:ea typeface="MS PMincho"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59637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F81C0-CF52-97E1-2B0B-8A6131BDA9BC}"/>
              </a:ext>
            </a:extLst>
          </p:cNvPr>
          <p:cNvSpPr>
            <a:spLocks noGrp="1"/>
          </p:cNvSpPr>
          <p:nvPr>
            <p:ph type="title"/>
          </p:nvPr>
        </p:nvSpPr>
        <p:spPr>
          <a:xfrm>
            <a:off x="720000" y="360000"/>
            <a:ext cx="9170279" cy="736959"/>
          </a:xfrm>
        </p:spPr>
        <p:txBody>
          <a:bodyPr anchor="ctr">
            <a:normAutofit/>
          </a:bodyPr>
          <a:lstStyle/>
          <a:p>
            <a:r>
              <a:rPr lang="sv-SE" dirty="0"/>
              <a:t>Personlig assistans</a:t>
            </a:r>
          </a:p>
        </p:txBody>
      </p:sp>
      <p:pic>
        <p:nvPicPr>
          <p:cNvPr id="4098" name="Picture 2" descr="En bild som visar symbol, clipart, Grafik, design&#10;&#10;Automatiskt genererad beskrivning">
            <a:extLst>
              <a:ext uri="{FF2B5EF4-FFF2-40B4-BE49-F238E27FC236}">
                <a16:creationId xmlns:a16="http://schemas.microsoft.com/office/drawing/2014/main" id="{838E0F48-0209-6FB4-BD4E-F612E3DBA8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0000" y="1620000"/>
            <a:ext cx="4176710" cy="4176710"/>
          </a:xfrm>
          <a:prstGeom prst="rect">
            <a:avLst/>
          </a:prstGeom>
          <a:solidFill>
            <a:srgbClr val="FFFFFF"/>
          </a:solidFill>
        </p:spPr>
      </p:pic>
      <p:sp>
        <p:nvSpPr>
          <p:cNvPr id="3" name="Platshållare för innehåll 2">
            <a:extLst>
              <a:ext uri="{FF2B5EF4-FFF2-40B4-BE49-F238E27FC236}">
                <a16:creationId xmlns:a16="http://schemas.microsoft.com/office/drawing/2014/main" id="{A78DDFDE-0D01-F5E6-F343-1AF4E3A4E320}"/>
              </a:ext>
            </a:extLst>
          </p:cNvPr>
          <p:cNvSpPr>
            <a:spLocks noGrp="1"/>
          </p:cNvSpPr>
          <p:nvPr>
            <p:ph sz="half" idx="2"/>
          </p:nvPr>
        </p:nvSpPr>
        <p:spPr>
          <a:xfrm>
            <a:off x="5760000" y="1620000"/>
            <a:ext cx="5400000" cy="4176710"/>
          </a:xfrm>
        </p:spPr>
        <p:txBody>
          <a:bodyPr>
            <a:normAutofit/>
          </a:bodyPr>
          <a:lstStyle/>
          <a:p>
            <a:r>
              <a:rPr lang="sv-SE" sz="1900" dirty="0">
                <a:effectLst/>
              </a:rPr>
              <a:t>Huvudregeln är att den enskilde hanterar privata medel på egen hand eller får stöd av behörig ställföreträdare. </a:t>
            </a:r>
          </a:p>
          <a:p>
            <a:r>
              <a:rPr lang="sv-SE" sz="1900" dirty="0">
                <a:effectLst/>
              </a:rPr>
              <a:t>I de fall den enskilde har ett stödbehov i samband med inköp ska detta begränsas till att personalen stöttar den enskilde i den egna hanteringen. </a:t>
            </a:r>
          </a:p>
          <a:p>
            <a:r>
              <a:rPr lang="sv-SE" sz="1900" dirty="0"/>
              <a:t>I </a:t>
            </a:r>
            <a:r>
              <a:rPr lang="sv-SE" sz="1900" dirty="0">
                <a:effectLst/>
              </a:rPr>
              <a:t>de fall personalen ger ett stöd i form av handgripligt stöd t.ex. överlämna kontanter eller blippa kort ska ett fysiskt kvitto lämnas i plånboken. Vid en sådan hantering ska det dokumenteras i daganteckningarna i Treserva.</a:t>
            </a:r>
          </a:p>
          <a:p>
            <a:endParaRPr lang="sv-SE" sz="1900" dirty="0"/>
          </a:p>
        </p:txBody>
      </p:sp>
    </p:spTree>
    <p:extLst>
      <p:ext uri="{BB962C8B-B14F-4D97-AF65-F5344CB8AC3E}">
        <p14:creationId xmlns:p14="http://schemas.microsoft.com/office/powerpoint/2010/main" val="100488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BC11F4-6E88-E054-6A67-8DDE10368597}"/>
              </a:ext>
            </a:extLst>
          </p:cNvPr>
          <p:cNvSpPr>
            <a:spLocks noGrp="1"/>
          </p:cNvSpPr>
          <p:nvPr>
            <p:ph type="title"/>
          </p:nvPr>
        </p:nvSpPr>
        <p:spPr>
          <a:xfrm>
            <a:off x="720000" y="360000"/>
            <a:ext cx="9170279" cy="736959"/>
          </a:xfrm>
        </p:spPr>
        <p:txBody>
          <a:bodyPr anchor="ctr">
            <a:normAutofit/>
          </a:bodyPr>
          <a:lstStyle/>
          <a:p>
            <a:r>
              <a:rPr lang="sv-SE" dirty="0"/>
              <a:t>K</a:t>
            </a:r>
            <a:r>
              <a:rPr lang="sv-SE" dirty="0">
                <a:effectLst/>
              </a:rPr>
              <a:t>orttidsboende </a:t>
            </a:r>
            <a:endParaRPr lang="sv-SE" dirty="0"/>
          </a:p>
        </p:txBody>
      </p:sp>
      <p:pic>
        <p:nvPicPr>
          <p:cNvPr id="6146" name="Picture 2" descr="En bild som visar Grafik, Teckensnitt, symbol, design&#10;&#10;Automatiskt genererad beskrivning">
            <a:extLst>
              <a:ext uri="{FF2B5EF4-FFF2-40B4-BE49-F238E27FC236}">
                <a16:creationId xmlns:a16="http://schemas.microsoft.com/office/drawing/2014/main" id="{A1B15D2B-7462-A258-4452-108ACA00649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0000" y="1620000"/>
            <a:ext cx="4176710" cy="4176710"/>
          </a:xfrm>
          <a:prstGeom prst="rect">
            <a:avLst/>
          </a:prstGeom>
          <a:solidFill>
            <a:srgbClr val="FFFFFF"/>
          </a:solidFill>
        </p:spPr>
      </p:pic>
      <p:sp>
        <p:nvSpPr>
          <p:cNvPr id="5" name="Platshållare för innehåll 4">
            <a:extLst>
              <a:ext uri="{FF2B5EF4-FFF2-40B4-BE49-F238E27FC236}">
                <a16:creationId xmlns:a16="http://schemas.microsoft.com/office/drawing/2014/main" id="{4D2CC48F-C3BD-6596-8268-9EB79BC2893C}"/>
              </a:ext>
            </a:extLst>
          </p:cNvPr>
          <p:cNvSpPr>
            <a:spLocks noGrp="1"/>
          </p:cNvSpPr>
          <p:nvPr>
            <p:ph sz="half" idx="2"/>
          </p:nvPr>
        </p:nvSpPr>
        <p:spPr>
          <a:xfrm>
            <a:off x="5760000" y="1620000"/>
            <a:ext cx="5400000" cy="4176710"/>
          </a:xfrm>
        </p:spPr>
        <p:txBody>
          <a:bodyPr>
            <a:normAutofit/>
          </a:bodyPr>
          <a:lstStyle/>
          <a:p>
            <a:pPr>
              <a:lnSpc>
                <a:spcPct val="100000"/>
              </a:lnSpc>
              <a:spcAft>
                <a:spcPts val="800"/>
              </a:spcAft>
            </a:pPr>
            <a:r>
              <a:rPr lang="sv-SE" sz="1600" dirty="0">
                <a:effectLst/>
              </a:rPr>
              <a:t>Inom korttidsboende utför den enskilde, anhörig eller god man själv sina inköp/uttag. </a:t>
            </a:r>
          </a:p>
          <a:p>
            <a:pPr>
              <a:lnSpc>
                <a:spcPct val="100000"/>
              </a:lnSpc>
              <a:spcAft>
                <a:spcPts val="800"/>
              </a:spcAft>
            </a:pPr>
            <a:r>
              <a:rPr lang="sv-SE" sz="1600" dirty="0">
                <a:effectLst/>
              </a:rPr>
              <a:t>I de fall där den enskilde har ett stödbehov i samband med inköp med kort eller kontanter så begränsas det till att personal i undantagsfall stöttar den enskilde i den egna hanteringen. </a:t>
            </a:r>
          </a:p>
          <a:p>
            <a:pPr>
              <a:lnSpc>
                <a:spcPct val="100000"/>
              </a:lnSpc>
              <a:spcAft>
                <a:spcPts val="800"/>
              </a:spcAft>
            </a:pPr>
            <a:r>
              <a:rPr lang="sv-SE" sz="1600" dirty="0">
                <a:effectLst/>
              </a:rPr>
              <a:t>Endast i absoluta undantagsfall bistår korttidsboendets personal den enskilde med inköp/uttag. Ett exempel på sådant undantagsfall är under en tillfällig period tills den enskilde är beviljad ytterligare stöd eller om den enskilde saknar närstående som kan bistå med till exempel nödvändiga inköp av mat och/eller medicin. I de fall den enskilde har förvaltare är det den som ska godkänna det tillfälliga stödet. </a:t>
            </a:r>
          </a:p>
          <a:p>
            <a:pPr>
              <a:lnSpc>
                <a:spcPct val="100000"/>
              </a:lnSpc>
            </a:pPr>
            <a:endParaRPr lang="sv-SE" sz="1600" dirty="0"/>
          </a:p>
        </p:txBody>
      </p:sp>
    </p:spTree>
    <p:extLst>
      <p:ext uri="{BB962C8B-B14F-4D97-AF65-F5344CB8AC3E}">
        <p14:creationId xmlns:p14="http://schemas.microsoft.com/office/powerpoint/2010/main" val="168853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4C5B9B-EF6E-8F1A-5933-01ABCA9B0170}"/>
              </a:ext>
            </a:extLst>
          </p:cNvPr>
          <p:cNvSpPr>
            <a:spLocks noGrp="1"/>
          </p:cNvSpPr>
          <p:nvPr>
            <p:ph type="title"/>
          </p:nvPr>
        </p:nvSpPr>
        <p:spPr>
          <a:xfrm>
            <a:off x="720000" y="720000"/>
            <a:ext cx="9170279" cy="736959"/>
          </a:xfrm>
        </p:spPr>
        <p:txBody>
          <a:bodyPr>
            <a:normAutofit fontScale="90000"/>
          </a:bodyPr>
          <a:lstStyle/>
          <a:p>
            <a:r>
              <a:rPr lang="sv-SE" sz="2200" b="0" dirty="0">
                <a:solidFill>
                  <a:srgbClr val="000000"/>
                </a:solidFill>
                <a:effectLst/>
                <a:ea typeface="MS PMincho" panose="02020600040205080304" pitchFamily="18" charset="-128"/>
                <a:cs typeface="Arial" panose="020B0604020202020204" pitchFamily="34" charset="0"/>
              </a:rPr>
              <a:t>Nedanstående punkter gäller vid undantaget att personal gör inköp eller uttag utan att den enskilde är med</a:t>
            </a:r>
            <a:br>
              <a:rPr lang="sv-SE" sz="3200" b="1" i="1" dirty="0">
                <a:solidFill>
                  <a:srgbClr val="0D0D0D"/>
                </a:solidFill>
                <a:effectLst/>
                <a:latin typeface="Arial" panose="020B0604020202020204" pitchFamily="34" charset="0"/>
                <a:ea typeface="MS PGothic" panose="020B0600070205080204" pitchFamily="34" charset="-128"/>
                <a:cs typeface="Arial" panose="020B0604020202020204" pitchFamily="34" charset="0"/>
              </a:rPr>
            </a:br>
            <a:endParaRPr lang="sv-SE" dirty="0"/>
          </a:p>
        </p:txBody>
      </p:sp>
      <p:sp>
        <p:nvSpPr>
          <p:cNvPr id="3" name="Platshållare för innehåll 2">
            <a:extLst>
              <a:ext uri="{FF2B5EF4-FFF2-40B4-BE49-F238E27FC236}">
                <a16:creationId xmlns:a16="http://schemas.microsoft.com/office/drawing/2014/main" id="{18F921DB-5C79-2261-85E4-753DBB9DA689}"/>
              </a:ext>
            </a:extLst>
          </p:cNvPr>
          <p:cNvSpPr>
            <a:spLocks noGrp="1"/>
          </p:cNvSpPr>
          <p:nvPr>
            <p:ph idx="11"/>
          </p:nvPr>
        </p:nvSpPr>
        <p:spPr>
          <a:xfrm>
            <a:off x="1080000" y="1800000"/>
            <a:ext cx="9368925" cy="4175124"/>
          </a:xfrm>
        </p:spPr>
        <p:txBody>
          <a:bodyPr>
            <a:normAutofit/>
          </a:bodyPr>
          <a:lstStyle/>
          <a:p>
            <a:pPr marL="342900" indent="-342900">
              <a:lnSpc>
                <a:spcPct val="115000"/>
              </a:lnSpc>
              <a:buFont typeface="+mj-lt"/>
              <a:buAutoNum type="arabicPeriod"/>
            </a:pPr>
            <a:r>
              <a:rPr lang="sv-SE" sz="1800" dirty="0">
                <a:solidFill>
                  <a:srgbClr val="000000"/>
                </a:solidFill>
                <a:effectLst/>
                <a:ea typeface="MS PMincho" panose="02020600040205080304" pitchFamily="18" charset="-128"/>
                <a:cs typeface="Times New Roman" panose="02020603050405020304" pitchFamily="18" charset="0"/>
              </a:rPr>
              <a:t>Blanketten ”Kvittens vid inköp/uttag av kontanter boendestöd/korttidsboende” fylls i och undertecknas av den enskilde/förvaltare och personal innan personalen utför stödet.</a:t>
            </a:r>
            <a:endParaRPr lang="sv-SE" sz="1800" dirty="0">
              <a:effectLst/>
              <a:ea typeface="MS PMincho" panose="02020600040205080304" pitchFamily="18" charset="-128"/>
              <a:cs typeface="Times New Roman" panose="02020603050405020304" pitchFamily="18" charset="0"/>
            </a:endParaRPr>
          </a:p>
          <a:p>
            <a:pPr marL="342900" indent="-342900">
              <a:lnSpc>
                <a:spcPct val="115000"/>
              </a:lnSpc>
              <a:buFont typeface="+mj-lt"/>
              <a:buAutoNum type="arabicPeriod"/>
            </a:pPr>
            <a:r>
              <a:rPr lang="sv-SE" sz="1800" dirty="0">
                <a:solidFill>
                  <a:srgbClr val="000000"/>
                </a:solidFill>
                <a:effectLst/>
                <a:ea typeface="MS PMincho" panose="02020600040205080304" pitchFamily="18" charset="-128"/>
                <a:cs typeface="Times New Roman" panose="02020603050405020304" pitchFamily="18" charset="0"/>
              </a:rPr>
              <a:t>Personal utför inköpet – om möjligt i sällskap av en kollega. Uttag utförs alltid av två personal.</a:t>
            </a:r>
            <a:endParaRPr lang="sv-SE" sz="1800" dirty="0">
              <a:effectLst/>
              <a:ea typeface="MS PMincho" panose="02020600040205080304" pitchFamily="18" charset="-128"/>
              <a:cs typeface="Times New Roman" panose="02020603050405020304" pitchFamily="18" charset="0"/>
            </a:endParaRPr>
          </a:p>
          <a:p>
            <a:pPr marL="342900" indent="-342900">
              <a:lnSpc>
                <a:spcPct val="115000"/>
              </a:lnSpc>
              <a:buFont typeface="+mj-lt"/>
              <a:buAutoNum type="arabicPeriod"/>
            </a:pPr>
            <a:r>
              <a:rPr lang="sv-SE" sz="1800" dirty="0">
                <a:solidFill>
                  <a:srgbClr val="000000"/>
                </a:solidFill>
                <a:effectLst/>
                <a:ea typeface="MS PMincho" panose="02020600040205080304" pitchFamily="18" charset="-128"/>
                <a:cs typeface="Times New Roman" panose="02020603050405020304" pitchFamily="18" charset="0"/>
              </a:rPr>
              <a:t>Efter utfört inköp/uttag fylls den del av blanketten ”Kvittens vid inköp/uttag av kontanter boendestöd/korttidsboende” som avser återlämnande i och undertecknas av den enskilde/förvaltare och personal.</a:t>
            </a:r>
            <a:endParaRPr lang="sv-SE" sz="1800" dirty="0">
              <a:effectLst/>
              <a:ea typeface="MS PMincho" panose="02020600040205080304" pitchFamily="18" charset="-128"/>
              <a:cs typeface="Times New Roman" panose="02020603050405020304" pitchFamily="18" charset="0"/>
            </a:endParaRPr>
          </a:p>
          <a:p>
            <a:pPr marL="342900" indent="-342900">
              <a:lnSpc>
                <a:spcPct val="115000"/>
              </a:lnSpc>
              <a:buFont typeface="+mj-lt"/>
              <a:buAutoNum type="arabicPeriod"/>
            </a:pPr>
            <a:r>
              <a:rPr lang="sv-SE" sz="1800" dirty="0">
                <a:solidFill>
                  <a:srgbClr val="000000"/>
                </a:solidFill>
                <a:effectLst/>
                <a:ea typeface="MS PMincho" panose="02020600040205080304" pitchFamily="18" charset="-128"/>
                <a:cs typeface="Times New Roman" panose="02020603050405020304" pitchFamily="18" charset="0"/>
              </a:rPr>
              <a:t>En kopia på kvittensen bifogas den enskildes ärende i Treserva.  </a:t>
            </a:r>
            <a:endParaRPr lang="sv-SE" sz="1800" dirty="0">
              <a:effectLst/>
              <a:ea typeface="MS PMincho" panose="02020600040205080304" pitchFamily="18" charset="-128"/>
              <a:cs typeface="Times New Roman" panose="02020603050405020304" pitchFamily="18" charset="0"/>
            </a:endParaRPr>
          </a:p>
          <a:p>
            <a:pPr marL="342900" indent="-342900">
              <a:lnSpc>
                <a:spcPct val="115000"/>
              </a:lnSpc>
              <a:spcAft>
                <a:spcPts val="800"/>
              </a:spcAft>
              <a:buFont typeface="+mj-lt"/>
              <a:buAutoNum type="arabicPeriod"/>
            </a:pPr>
            <a:r>
              <a:rPr lang="sv-SE" sz="1800" dirty="0">
                <a:solidFill>
                  <a:srgbClr val="000000"/>
                </a:solidFill>
                <a:effectLst/>
                <a:ea typeface="MS PMincho" panose="02020600040205080304" pitchFamily="18" charset="-128"/>
                <a:cs typeface="Times New Roman" panose="02020603050405020304" pitchFamily="18" charset="0"/>
              </a:rPr>
              <a:t>Originalkvitto och kvittens lämnas till den enskilde.</a:t>
            </a:r>
            <a:endParaRPr lang="sv-SE" sz="1800" dirty="0">
              <a:effectLst/>
              <a:ea typeface="MS PMincho" panose="02020600040205080304" pitchFamily="18" charset="-128"/>
              <a:cs typeface="Times New Roman" panose="02020603050405020304" pitchFamily="18" charset="0"/>
            </a:endParaRPr>
          </a:p>
          <a:p>
            <a:endParaRPr lang="sv-SE" dirty="0"/>
          </a:p>
        </p:txBody>
      </p:sp>
    </p:spTree>
    <p:extLst>
      <p:ext uri="{BB962C8B-B14F-4D97-AF65-F5344CB8AC3E}">
        <p14:creationId xmlns:p14="http://schemas.microsoft.com/office/powerpoint/2010/main" val="966749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23CE6E-AEC0-97A2-1191-000C7C3814D0}"/>
              </a:ext>
            </a:extLst>
          </p:cNvPr>
          <p:cNvSpPr>
            <a:spLocks noGrp="1"/>
          </p:cNvSpPr>
          <p:nvPr>
            <p:ph type="ctrTitle"/>
          </p:nvPr>
        </p:nvSpPr>
        <p:spPr/>
        <p:txBody>
          <a:bodyPr/>
          <a:lstStyle/>
          <a:p>
            <a:r>
              <a:rPr lang="sv-SE" sz="4000" dirty="0"/>
              <a:t>Verksamheter med en mer omfattande hantering av</a:t>
            </a:r>
            <a:br>
              <a:rPr lang="sv-SE" sz="4000" dirty="0"/>
            </a:br>
            <a:r>
              <a:rPr lang="sv-SE" sz="4000" dirty="0"/>
              <a:t>privata medel</a:t>
            </a:r>
          </a:p>
        </p:txBody>
      </p:sp>
    </p:spTree>
    <p:extLst>
      <p:ext uri="{BB962C8B-B14F-4D97-AF65-F5344CB8AC3E}">
        <p14:creationId xmlns:p14="http://schemas.microsoft.com/office/powerpoint/2010/main" val="3893793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E05A36E5-B6E8-1F8D-4F4B-9678B613D38C}"/>
              </a:ext>
            </a:extLst>
          </p:cNvPr>
          <p:cNvSpPr>
            <a:spLocks noGrp="1"/>
          </p:cNvSpPr>
          <p:nvPr>
            <p:ph type="title"/>
          </p:nvPr>
        </p:nvSpPr>
        <p:spPr>
          <a:xfrm>
            <a:off x="720000" y="360000"/>
            <a:ext cx="9170279" cy="736959"/>
          </a:xfrm>
        </p:spPr>
        <p:txBody>
          <a:bodyPr anchor="ctr">
            <a:normAutofit/>
          </a:bodyPr>
          <a:lstStyle/>
          <a:p>
            <a:r>
              <a:rPr lang="sv-SE" sz="2300" dirty="0"/>
              <a:t>Verksamheter med ett med omfattande stöd i hantering av privata medel</a:t>
            </a:r>
          </a:p>
        </p:txBody>
      </p:sp>
      <p:pic>
        <p:nvPicPr>
          <p:cNvPr id="5" name="Picture 2" descr="En bild som visar symbol, design&#10;&#10;Automatiskt genererad beskrivning">
            <a:extLst>
              <a:ext uri="{FF2B5EF4-FFF2-40B4-BE49-F238E27FC236}">
                <a16:creationId xmlns:a16="http://schemas.microsoft.com/office/drawing/2014/main" id="{60F8B17D-03D7-A432-A97F-7858663C644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80000" y="1620000"/>
            <a:ext cx="4176710" cy="4176710"/>
          </a:xfrm>
          <a:prstGeom prst="rect">
            <a:avLst/>
          </a:prstGeom>
          <a:noFill/>
        </p:spPr>
      </p:pic>
      <p:sp>
        <p:nvSpPr>
          <p:cNvPr id="11" name="Content Placeholder 3">
            <a:extLst>
              <a:ext uri="{FF2B5EF4-FFF2-40B4-BE49-F238E27FC236}">
                <a16:creationId xmlns:a16="http://schemas.microsoft.com/office/drawing/2014/main" id="{823A05D7-599B-5BFF-F111-84B1790143B3}"/>
              </a:ext>
            </a:extLst>
          </p:cNvPr>
          <p:cNvSpPr>
            <a:spLocks noGrp="1"/>
          </p:cNvSpPr>
          <p:nvPr>
            <p:ph sz="half" idx="2"/>
          </p:nvPr>
        </p:nvSpPr>
        <p:spPr>
          <a:xfrm>
            <a:off x="5760000" y="1620000"/>
            <a:ext cx="5752919" cy="4176710"/>
          </a:xfrm>
        </p:spPr>
        <p:txBody>
          <a:bodyPr/>
          <a:lstStyle/>
          <a:p>
            <a:pPr>
              <a:lnSpc>
                <a:spcPct val="115000"/>
              </a:lnSpc>
              <a:spcAft>
                <a:spcPts val="800"/>
              </a:spcAft>
            </a:pPr>
            <a:r>
              <a:rPr lang="sv-SE" sz="1800" dirty="0">
                <a:effectLst/>
                <a:ea typeface="Calibri" panose="020F0502020204030204" pitchFamily="34" charset="0"/>
                <a:cs typeface="Times New Roman" panose="02020603050405020304" pitchFamily="18" charset="0"/>
              </a:rPr>
              <a:t>Inom bostad med särskild service är det mer förekommande att personal blir involverad i hantering av privata medel jämfört med övriga verksamheter inom förvaltningen för </a:t>
            </a:r>
            <a:r>
              <a:rPr lang="sv-SE" sz="1800" dirty="0" err="1">
                <a:effectLst/>
                <a:ea typeface="Calibri" panose="020F0502020204030204" pitchFamily="34" charset="0"/>
                <a:cs typeface="Times New Roman" panose="02020603050405020304" pitchFamily="18" charset="0"/>
              </a:rPr>
              <a:t>funktionsstöd</a:t>
            </a:r>
            <a:r>
              <a:rPr lang="sv-SE" sz="1800" dirty="0">
                <a:effectLst/>
                <a:ea typeface="Calibri" panose="020F0502020204030204" pitchFamily="34" charset="0"/>
                <a:cs typeface="Times New Roman" panose="02020603050405020304" pitchFamily="18" charset="0"/>
              </a:rPr>
              <a:t>. </a:t>
            </a:r>
            <a:endParaRPr lang="sv-SE" sz="1800" dirty="0">
              <a:effectLst/>
              <a:ea typeface="MS PMincho" panose="02020600040205080304" pitchFamily="18" charset="-128"/>
              <a:cs typeface="Times New Roman" panose="02020603050405020304" pitchFamily="18" charset="0"/>
            </a:endParaRP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Personalen får inte ha tillgång till brukares </a:t>
            </a:r>
            <a:r>
              <a:rPr lang="sv-SE" sz="1800" dirty="0" err="1">
                <a:effectLst/>
                <a:ea typeface="MS PMincho" panose="02020600040205080304" pitchFamily="18" charset="-128"/>
                <a:cs typeface="Times New Roman" panose="02020603050405020304" pitchFamily="18" charset="0"/>
              </a:rPr>
              <a:t>BankID</a:t>
            </a:r>
            <a:r>
              <a:rPr lang="sv-SE" sz="1800" dirty="0">
                <a:effectLst/>
                <a:ea typeface="MS PMincho" panose="02020600040205080304" pitchFamily="18" charset="-128"/>
                <a:cs typeface="Times New Roman" panose="02020603050405020304" pitchFamily="18" charset="0"/>
              </a:rPr>
              <a:t>. </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Transaktioner mellan den enskilde och anställd personal får inte</a:t>
            </a:r>
            <a:r>
              <a:rPr lang="sv-SE" sz="1800" i="1" dirty="0">
                <a:effectLst/>
                <a:ea typeface="MS PMincho" panose="02020600040205080304" pitchFamily="18" charset="-128"/>
                <a:cs typeface="Times New Roman" panose="02020603050405020304" pitchFamily="18" charset="0"/>
              </a:rPr>
              <a:t> </a:t>
            </a:r>
            <a:r>
              <a:rPr lang="sv-SE" sz="1800" dirty="0">
                <a:effectLst/>
                <a:ea typeface="MS PMincho" panose="02020600040205080304" pitchFamily="18" charset="-128"/>
                <a:cs typeface="Times New Roman" panose="02020603050405020304" pitchFamily="18" charset="0"/>
              </a:rPr>
              <a:t>förekomma. </a:t>
            </a:r>
          </a:p>
          <a:p>
            <a:endParaRPr lang="en-US" dirty="0"/>
          </a:p>
        </p:txBody>
      </p:sp>
    </p:spTree>
    <p:extLst>
      <p:ext uri="{BB962C8B-B14F-4D97-AF65-F5344CB8AC3E}">
        <p14:creationId xmlns:p14="http://schemas.microsoft.com/office/powerpoint/2010/main" val="4198239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80B7F89-5CA0-4CE7-44A5-78AA550CA3B1}"/>
              </a:ext>
            </a:extLst>
          </p:cNvPr>
          <p:cNvSpPr>
            <a:spLocks noGrp="1"/>
          </p:cNvSpPr>
          <p:nvPr>
            <p:ph type="title"/>
          </p:nvPr>
        </p:nvSpPr>
        <p:spPr>
          <a:xfrm>
            <a:off x="720000" y="360000"/>
            <a:ext cx="9170279" cy="736959"/>
          </a:xfrm>
        </p:spPr>
        <p:txBody>
          <a:bodyPr anchor="ctr">
            <a:normAutofit/>
          </a:bodyPr>
          <a:lstStyle/>
          <a:p>
            <a:r>
              <a:rPr lang="sv-SE" sz="2300" dirty="0">
                <a:effectLst/>
              </a:rPr>
              <a:t>Stöd med hantering av privata medel ska framgå i genomförandeplan </a:t>
            </a:r>
            <a:endParaRPr lang="sv-SE" sz="2300" dirty="0"/>
          </a:p>
        </p:txBody>
      </p:sp>
      <p:sp>
        <p:nvSpPr>
          <p:cNvPr id="6" name="Platshållare för innehåll 5">
            <a:extLst>
              <a:ext uri="{FF2B5EF4-FFF2-40B4-BE49-F238E27FC236}">
                <a16:creationId xmlns:a16="http://schemas.microsoft.com/office/drawing/2014/main" id="{FF9E320A-4174-2AE2-60A0-EBB24DB05C68}"/>
              </a:ext>
            </a:extLst>
          </p:cNvPr>
          <p:cNvSpPr>
            <a:spLocks noGrp="1"/>
          </p:cNvSpPr>
          <p:nvPr>
            <p:ph sz="half" idx="1"/>
          </p:nvPr>
        </p:nvSpPr>
        <p:spPr>
          <a:xfrm>
            <a:off x="1080000" y="1800000"/>
            <a:ext cx="5568450" cy="4176710"/>
          </a:xfrm>
        </p:spPr>
        <p:txBody>
          <a:bodyPr>
            <a:normAutofit/>
          </a:bodyPr>
          <a:lstStyle/>
          <a:p>
            <a:r>
              <a:rPr lang="sv-SE" dirty="0">
                <a:effectLst/>
              </a:rPr>
              <a:t>Om den enskilde har behov av att personal stöttar i hantering av privata medel skall detta framgå och dokumenteras i genomförandeplan under livsområdet ”Utbildning, arbete, sysselsättning och ekonomiskt liv”. </a:t>
            </a:r>
          </a:p>
          <a:p>
            <a:r>
              <a:rPr lang="sv-SE" dirty="0">
                <a:effectLst/>
              </a:rPr>
              <a:t>Det ska även framgå på vilket sätt brukaren behöver stöd i hanteringen.  </a:t>
            </a:r>
          </a:p>
          <a:p>
            <a:pPr marL="0" indent="0">
              <a:buNone/>
            </a:pPr>
            <a:endParaRPr lang="sv-SE" dirty="0"/>
          </a:p>
        </p:txBody>
      </p:sp>
      <p:pic>
        <p:nvPicPr>
          <p:cNvPr id="3" name="Bildobjekt 2" descr="En bild som visar skärmbild, design, Grafik, svart&#10;&#10;Automatiskt genererad beskrivning">
            <a:extLst>
              <a:ext uri="{FF2B5EF4-FFF2-40B4-BE49-F238E27FC236}">
                <a16:creationId xmlns:a16="http://schemas.microsoft.com/office/drawing/2014/main" id="{45E673AE-F070-804C-89F0-D286C35D8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826" y="70976"/>
            <a:ext cx="6486124" cy="6486124"/>
          </a:xfrm>
          <a:prstGeom prst="rect">
            <a:avLst/>
          </a:prstGeom>
        </p:spPr>
      </p:pic>
    </p:spTree>
    <p:extLst>
      <p:ext uri="{BB962C8B-B14F-4D97-AF65-F5344CB8AC3E}">
        <p14:creationId xmlns:p14="http://schemas.microsoft.com/office/powerpoint/2010/main" val="1717479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B958193-9FB4-0E0A-A721-BC90746F3F5B}"/>
              </a:ext>
            </a:extLst>
          </p:cNvPr>
          <p:cNvSpPr>
            <a:spLocks noGrp="1"/>
          </p:cNvSpPr>
          <p:nvPr>
            <p:ph type="title"/>
          </p:nvPr>
        </p:nvSpPr>
        <p:spPr>
          <a:xfrm>
            <a:off x="720000" y="360000"/>
            <a:ext cx="9170279" cy="736959"/>
          </a:xfrm>
        </p:spPr>
        <p:txBody>
          <a:bodyPr anchor="ctr">
            <a:normAutofit/>
          </a:bodyPr>
          <a:lstStyle/>
          <a:p>
            <a:r>
              <a:rPr lang="sv-SE" dirty="0"/>
              <a:t>Godkännande </a:t>
            </a:r>
          </a:p>
        </p:txBody>
      </p:sp>
      <p:sp>
        <p:nvSpPr>
          <p:cNvPr id="6" name="Platshållare för innehåll 5">
            <a:extLst>
              <a:ext uri="{FF2B5EF4-FFF2-40B4-BE49-F238E27FC236}">
                <a16:creationId xmlns:a16="http://schemas.microsoft.com/office/drawing/2014/main" id="{8C92AE38-BDC3-0201-6AFD-4805A20C9434}"/>
              </a:ext>
            </a:extLst>
          </p:cNvPr>
          <p:cNvSpPr>
            <a:spLocks noGrp="1"/>
          </p:cNvSpPr>
          <p:nvPr>
            <p:ph sz="half" idx="1"/>
          </p:nvPr>
        </p:nvSpPr>
        <p:spPr>
          <a:xfrm>
            <a:off x="1080000" y="1800000"/>
            <a:ext cx="5400000" cy="4176710"/>
          </a:xfrm>
        </p:spPr>
        <p:txBody>
          <a:bodyPr>
            <a:normAutofit/>
          </a:bodyPr>
          <a:lstStyle/>
          <a:p>
            <a:r>
              <a:rPr lang="sv-SE" dirty="0"/>
              <a:t>F</a:t>
            </a:r>
            <a:r>
              <a:rPr lang="sv-SE" dirty="0">
                <a:effectLst/>
              </a:rPr>
              <a:t>ör all hantering av privata medel krävs godkännande från den enskilde eller dess behörige ställföreträdare.</a:t>
            </a:r>
          </a:p>
          <a:p>
            <a:r>
              <a:rPr lang="sv-SE" dirty="0">
                <a:effectLst/>
              </a:rPr>
              <a:t>Behörig ställföreträdare kan vara god man, förvaltare eller vårdnadshavare.</a:t>
            </a:r>
          </a:p>
          <a:p>
            <a:pPr marL="0" indent="0">
              <a:buNone/>
            </a:pPr>
            <a:endParaRPr lang="sv-SE" dirty="0"/>
          </a:p>
        </p:txBody>
      </p:sp>
      <p:pic>
        <p:nvPicPr>
          <p:cNvPr id="7" name="Bild 6" descr="Handskakning kontur">
            <a:extLst>
              <a:ext uri="{FF2B5EF4-FFF2-40B4-BE49-F238E27FC236}">
                <a16:creationId xmlns:a16="http://schemas.microsoft.com/office/drawing/2014/main" id="{09F87E76-18B5-291B-1130-81EE5D1E41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90895" y="1736729"/>
            <a:ext cx="4176710" cy="4176710"/>
          </a:xfrm>
          <a:prstGeom prst="rect">
            <a:avLst/>
          </a:prstGeom>
        </p:spPr>
      </p:pic>
    </p:spTree>
    <p:extLst>
      <p:ext uri="{BB962C8B-B14F-4D97-AF65-F5344CB8AC3E}">
        <p14:creationId xmlns:p14="http://schemas.microsoft.com/office/powerpoint/2010/main" val="561308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D48AC7-76C0-41F1-87B1-4B35DFB26422}"/>
              </a:ext>
            </a:extLst>
          </p:cNvPr>
          <p:cNvSpPr>
            <a:spLocks noGrp="1"/>
          </p:cNvSpPr>
          <p:nvPr>
            <p:ph type="title"/>
          </p:nvPr>
        </p:nvSpPr>
        <p:spPr>
          <a:xfrm>
            <a:off x="720000" y="360000"/>
            <a:ext cx="9170279" cy="736959"/>
          </a:xfrm>
        </p:spPr>
        <p:txBody>
          <a:bodyPr anchor="ctr">
            <a:normAutofit/>
          </a:bodyPr>
          <a:lstStyle/>
          <a:p>
            <a:r>
              <a:rPr lang="sv-SE" dirty="0"/>
              <a:t>Innehåll</a:t>
            </a:r>
          </a:p>
        </p:txBody>
      </p:sp>
      <p:sp>
        <p:nvSpPr>
          <p:cNvPr id="3" name="Platshållare för innehåll 2">
            <a:extLst>
              <a:ext uri="{FF2B5EF4-FFF2-40B4-BE49-F238E27FC236}">
                <a16:creationId xmlns:a16="http://schemas.microsoft.com/office/drawing/2014/main" id="{1C7F7B54-F63E-4BE3-B6B7-01C9578080AB}"/>
              </a:ext>
            </a:extLst>
          </p:cNvPr>
          <p:cNvSpPr>
            <a:spLocks noGrp="1"/>
          </p:cNvSpPr>
          <p:nvPr>
            <p:ph sz="half" idx="1"/>
          </p:nvPr>
        </p:nvSpPr>
        <p:spPr>
          <a:xfrm>
            <a:off x="1080000" y="1620000"/>
            <a:ext cx="6482850" cy="4176710"/>
          </a:xfrm>
        </p:spPr>
        <p:txBody>
          <a:bodyPr>
            <a:normAutofit/>
          </a:bodyPr>
          <a:lstStyle/>
          <a:p>
            <a:r>
              <a:rPr lang="sv-SE" b="1" dirty="0"/>
              <a:t>Bakgrund </a:t>
            </a:r>
          </a:p>
          <a:p>
            <a:r>
              <a:rPr lang="sv-SE" b="1" dirty="0"/>
              <a:t>Rutinens upplägg </a:t>
            </a:r>
          </a:p>
          <a:p>
            <a:r>
              <a:rPr lang="sv-SE" b="1" dirty="0"/>
              <a:t>Verksamheter med viss hantering av privata medel </a:t>
            </a:r>
            <a:r>
              <a:rPr lang="sv-SE" dirty="0"/>
              <a:t>(Daglig verksamhet, ledsagarservice, läger och korttidshem, personlig assistans, boendestöd och korttidsboende)</a:t>
            </a:r>
          </a:p>
          <a:p>
            <a:r>
              <a:rPr lang="sv-SE" b="1" dirty="0"/>
              <a:t>Verksamheter med mer omfattande hantering av privata medel </a:t>
            </a:r>
            <a:r>
              <a:rPr lang="sv-SE" dirty="0"/>
              <a:t>(Bostad med särskild service för vuxna och unga) </a:t>
            </a:r>
          </a:p>
        </p:txBody>
      </p:sp>
      <p:pic>
        <p:nvPicPr>
          <p:cNvPr id="4" name="Picture 2">
            <a:extLst>
              <a:ext uri="{FF2B5EF4-FFF2-40B4-BE49-F238E27FC236}">
                <a16:creationId xmlns:a16="http://schemas.microsoft.com/office/drawing/2014/main" id="{DAAFB83D-311C-4497-943B-D8181E7942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90672" y="1620000"/>
            <a:ext cx="2787953" cy="4176710"/>
          </a:xfrm>
          <a:prstGeom prst="rect">
            <a:avLst/>
          </a:prstGeom>
          <a:noFill/>
        </p:spPr>
      </p:pic>
    </p:spTree>
    <p:extLst>
      <p:ext uri="{BB962C8B-B14F-4D97-AF65-F5344CB8AC3E}">
        <p14:creationId xmlns:p14="http://schemas.microsoft.com/office/powerpoint/2010/main" val="3207598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363564-506C-4E57-69F5-6AEEE598EC61}"/>
              </a:ext>
            </a:extLst>
          </p:cNvPr>
          <p:cNvSpPr>
            <a:spLocks noGrp="1"/>
          </p:cNvSpPr>
          <p:nvPr>
            <p:ph type="title"/>
          </p:nvPr>
        </p:nvSpPr>
        <p:spPr>
          <a:xfrm>
            <a:off x="720000" y="360000"/>
            <a:ext cx="9170279" cy="736959"/>
          </a:xfrm>
        </p:spPr>
        <p:txBody>
          <a:bodyPr/>
          <a:lstStyle/>
          <a:p>
            <a:r>
              <a:rPr lang="sv-SE" dirty="0"/>
              <a:t>Former för godkännande </a:t>
            </a:r>
          </a:p>
        </p:txBody>
      </p:sp>
      <p:sp>
        <p:nvSpPr>
          <p:cNvPr id="3" name="Platshållare för innehåll 2">
            <a:extLst>
              <a:ext uri="{FF2B5EF4-FFF2-40B4-BE49-F238E27FC236}">
                <a16:creationId xmlns:a16="http://schemas.microsoft.com/office/drawing/2014/main" id="{4E7567C9-679A-F53B-756D-C4F0EE5E81DB}"/>
              </a:ext>
            </a:extLst>
          </p:cNvPr>
          <p:cNvSpPr>
            <a:spLocks noGrp="1"/>
          </p:cNvSpPr>
          <p:nvPr>
            <p:ph idx="11"/>
          </p:nvPr>
        </p:nvSpPr>
        <p:spPr>
          <a:xfrm>
            <a:off x="1080000" y="1620000"/>
            <a:ext cx="9170279" cy="4247400"/>
          </a:xfrm>
        </p:spPr>
        <p:txBody>
          <a:bodyPr>
            <a:normAutofit lnSpcReduction="10000"/>
          </a:bodyPr>
          <a:lstStyle/>
          <a:p>
            <a:pPr>
              <a:lnSpc>
                <a:spcPct val="115000"/>
              </a:lnSpc>
              <a:spcAft>
                <a:spcPts val="800"/>
              </a:spcAft>
            </a:pPr>
            <a:r>
              <a:rPr lang="sv-SE" sz="1800" dirty="0">
                <a:effectLst/>
                <a:ea typeface="MS PMincho" panose="02020600040205080304" pitchFamily="18" charset="-128"/>
                <a:cs typeface="Times New Roman" panose="02020603050405020304" pitchFamily="18" charset="0"/>
              </a:rPr>
              <a:t>Om den enskilde är under 18 år är det dess vårdnadshavare som ska godkänna att förvaltningen hanterar den enskildes privata medel. </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Om den enskilde har en förvaltare är det den som ska godkänna att förvaltningen hanterar den enskildes privata medel. </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Om den enskilde har en god man och saknar beslutsförmåga är det den gode mannen som ska godkänna att förvaltningen hanterar den enskildes privata medel.</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Om den enskilde har en god man och egen beslutsförmåga är det den enskilde eller dess gode man som ska godkänna att förvaltningen hanterar den enskildes privata medel.</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Om den enskilde har egen beslutsförmåga är det den som ska godkänna att förvaltningen hanterar den enskildes privata medel.</a:t>
            </a:r>
          </a:p>
          <a:p>
            <a:endParaRPr lang="sv-SE" dirty="0"/>
          </a:p>
        </p:txBody>
      </p:sp>
    </p:spTree>
    <p:extLst>
      <p:ext uri="{BB962C8B-B14F-4D97-AF65-F5344CB8AC3E}">
        <p14:creationId xmlns:p14="http://schemas.microsoft.com/office/powerpoint/2010/main" val="1895499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itle 1">
            <a:extLst>
              <a:ext uri="{FF2B5EF4-FFF2-40B4-BE49-F238E27FC236}">
                <a16:creationId xmlns:a16="http://schemas.microsoft.com/office/drawing/2014/main" id="{E7BACDBA-72AD-5499-AC5F-748434EEB300}"/>
              </a:ext>
            </a:extLst>
          </p:cNvPr>
          <p:cNvSpPr>
            <a:spLocks noGrp="1"/>
          </p:cNvSpPr>
          <p:nvPr>
            <p:ph type="title"/>
          </p:nvPr>
        </p:nvSpPr>
        <p:spPr>
          <a:xfrm>
            <a:off x="720000" y="360000"/>
            <a:ext cx="9170279" cy="736959"/>
          </a:xfrm>
        </p:spPr>
        <p:txBody>
          <a:bodyPr/>
          <a:lstStyle/>
          <a:p>
            <a:r>
              <a:rPr lang="sv-SE" dirty="0"/>
              <a:t>Utse en ansvarig person och en ersättare</a:t>
            </a:r>
          </a:p>
        </p:txBody>
      </p:sp>
      <p:sp>
        <p:nvSpPr>
          <p:cNvPr id="8201" name="Content Placeholder 2">
            <a:extLst>
              <a:ext uri="{FF2B5EF4-FFF2-40B4-BE49-F238E27FC236}">
                <a16:creationId xmlns:a16="http://schemas.microsoft.com/office/drawing/2014/main" id="{71715A30-9F1B-6524-9A6D-7B693FCA0BF6}"/>
              </a:ext>
            </a:extLst>
          </p:cNvPr>
          <p:cNvSpPr>
            <a:spLocks noGrp="1"/>
          </p:cNvSpPr>
          <p:nvPr>
            <p:ph sz="half" idx="1"/>
          </p:nvPr>
        </p:nvSpPr>
        <p:spPr>
          <a:xfrm>
            <a:off x="1080000" y="1800000"/>
            <a:ext cx="5400000" cy="4176710"/>
          </a:xfrm>
        </p:spPr>
        <p:txBody>
          <a:bodyPr/>
          <a:lstStyle/>
          <a:p>
            <a:r>
              <a:rPr lang="sv-SE" sz="1800" dirty="0">
                <a:effectLst/>
                <a:ea typeface="MS PMincho" panose="02020600040205080304" pitchFamily="18" charset="-128"/>
              </a:rPr>
              <a:t>Enhetschef utser ordinarie personal i verksamheten som ansvarig för hanteringen av privata medel. </a:t>
            </a:r>
          </a:p>
          <a:p>
            <a:r>
              <a:rPr lang="sv-SE" sz="1800" dirty="0">
                <a:effectLst/>
                <a:ea typeface="MS PMincho" panose="02020600040205080304" pitchFamily="18" charset="-128"/>
              </a:rPr>
              <a:t>Den ansvariga personalen är den som tar emot pengar eller kort från behörig ställföreträdare, utför regelbundna kontroller av </a:t>
            </a:r>
            <a:r>
              <a:rPr lang="sv-SE" sz="1800" dirty="0" err="1">
                <a:effectLst/>
                <a:ea typeface="MS PMincho" panose="02020600040205080304" pitchFamily="18" charset="-128"/>
              </a:rPr>
              <a:t>kassablad</a:t>
            </a:r>
            <a:r>
              <a:rPr lang="sv-SE" sz="1800" dirty="0">
                <a:effectLst/>
                <a:ea typeface="MS PMincho" panose="02020600040205080304" pitchFamily="18" charset="-128"/>
              </a:rPr>
              <a:t>, redovisar </a:t>
            </a:r>
            <a:r>
              <a:rPr lang="sv-SE" sz="1800" dirty="0" err="1">
                <a:effectLst/>
                <a:ea typeface="MS PMincho" panose="02020600040205080304" pitchFamily="18" charset="-128"/>
              </a:rPr>
              <a:t>kassablad</a:t>
            </a:r>
            <a:r>
              <a:rPr lang="sv-SE" sz="1800" dirty="0">
                <a:effectLst/>
                <a:ea typeface="MS PMincho" panose="02020600040205080304" pitchFamily="18" charset="-128"/>
              </a:rPr>
              <a:t> och kvitton till den enskilde/behörig ställföreträdare. </a:t>
            </a:r>
          </a:p>
          <a:p>
            <a:r>
              <a:rPr lang="sv-SE" sz="1800" dirty="0">
                <a:effectLst/>
                <a:ea typeface="MS PMincho" panose="02020600040205080304" pitchFamily="18" charset="-128"/>
              </a:rPr>
              <a:t>Vid ordinarie personals frånvaro kan kontanta medel eller bankkort från ställföreträdaren utlämnas till annan ordinarie personal som utsetts av enhetschef</a:t>
            </a:r>
            <a:endParaRPr lang="en-US" dirty="0"/>
          </a:p>
        </p:txBody>
      </p:sp>
      <p:pic>
        <p:nvPicPr>
          <p:cNvPr id="8194" name="Picture 2" descr="Person.pdf">
            <a:extLst>
              <a:ext uri="{FF2B5EF4-FFF2-40B4-BE49-F238E27FC236}">
                <a16:creationId xmlns:a16="http://schemas.microsoft.com/office/drawing/2014/main" id="{90F7D0AA-F8C1-8A60-C6D2-8B42482DD2F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935290" y="1340645"/>
            <a:ext cx="4176710" cy="4176710"/>
          </a:xfrm>
          <a:prstGeom prst="rect">
            <a:avLst/>
          </a:prstGeom>
          <a:solidFill>
            <a:srgbClr val="FFFFFF"/>
          </a:solidFill>
        </p:spPr>
      </p:pic>
    </p:spTree>
    <p:extLst>
      <p:ext uri="{BB962C8B-B14F-4D97-AF65-F5344CB8AC3E}">
        <p14:creationId xmlns:p14="http://schemas.microsoft.com/office/powerpoint/2010/main" val="150403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F9AB1ED-0C80-C9D4-FD0D-0D828FA73749}"/>
              </a:ext>
            </a:extLst>
          </p:cNvPr>
          <p:cNvSpPr>
            <a:spLocks noGrp="1"/>
          </p:cNvSpPr>
          <p:nvPr>
            <p:ph type="title"/>
          </p:nvPr>
        </p:nvSpPr>
        <p:spPr>
          <a:xfrm>
            <a:off x="720000" y="360000"/>
            <a:ext cx="9170279" cy="736959"/>
          </a:xfrm>
        </p:spPr>
        <p:txBody>
          <a:bodyPr/>
          <a:lstStyle/>
          <a:p>
            <a:r>
              <a:rPr lang="sv-SE" dirty="0"/>
              <a:t>Upprätta överenskommelse </a:t>
            </a:r>
          </a:p>
        </p:txBody>
      </p:sp>
      <p:sp>
        <p:nvSpPr>
          <p:cNvPr id="6" name="Platshållare för innehåll 5">
            <a:extLst>
              <a:ext uri="{FF2B5EF4-FFF2-40B4-BE49-F238E27FC236}">
                <a16:creationId xmlns:a16="http://schemas.microsoft.com/office/drawing/2014/main" id="{6FDC1E64-FDD0-DC25-5442-3B03969CB543}"/>
              </a:ext>
            </a:extLst>
          </p:cNvPr>
          <p:cNvSpPr>
            <a:spLocks noGrp="1"/>
          </p:cNvSpPr>
          <p:nvPr>
            <p:ph idx="11"/>
          </p:nvPr>
        </p:nvSpPr>
        <p:spPr>
          <a:xfrm>
            <a:off x="1080000" y="1620000"/>
            <a:ext cx="9245100" cy="4175124"/>
          </a:xfrm>
        </p:spPr>
        <p:txBody>
          <a:bodyPr/>
          <a:lstStyle/>
          <a:p>
            <a:r>
              <a:rPr lang="sv-SE" sz="1800" dirty="0">
                <a:effectLst/>
                <a:ea typeface="MS PMincho" panose="02020600040205080304" pitchFamily="18" charset="-128"/>
                <a:cs typeface="Times New Roman" panose="02020603050405020304" pitchFamily="18" charset="0"/>
              </a:rPr>
              <a:t>Om personal ska stötta den enskilde genom att förvara eller hantera privata medel i vardagen krävs att den enskilde ingår i en överenskommelse med verksamheten att få stöd med detta. </a:t>
            </a:r>
          </a:p>
          <a:p>
            <a:r>
              <a:rPr lang="sv-SE" sz="1800" dirty="0">
                <a:effectLst/>
                <a:ea typeface="MS PMincho" panose="02020600040205080304" pitchFamily="18" charset="-128"/>
                <a:cs typeface="Times New Roman" panose="02020603050405020304" pitchFamily="18" charset="0"/>
              </a:rPr>
              <a:t>Behörig ställföreträdare (god man, förvaltare, vårdnadshavare) kan inte delegera ansvaret för den enskildes privata medel, men kan om det upprättats en överenskommelse delegera stödet i </a:t>
            </a:r>
            <a:r>
              <a:rPr lang="sv-SE" sz="1800" i="1" dirty="0">
                <a:effectLst/>
                <a:ea typeface="MS PMincho" panose="02020600040205080304" pitchFamily="18" charset="-128"/>
                <a:cs typeface="Times New Roman" panose="02020603050405020304" pitchFamily="18" charset="0"/>
              </a:rPr>
              <a:t>hanteringen </a:t>
            </a:r>
            <a:r>
              <a:rPr lang="sv-SE" sz="1800" dirty="0">
                <a:effectLst/>
                <a:ea typeface="MS PMincho" panose="02020600040205080304" pitchFamily="18" charset="-128"/>
                <a:cs typeface="Times New Roman" panose="02020603050405020304" pitchFamily="18" charset="0"/>
              </a:rPr>
              <a:t>av privata medel i vardagen. </a:t>
            </a:r>
          </a:p>
          <a:p>
            <a:pPr>
              <a:lnSpc>
                <a:spcPct val="115000"/>
              </a:lnSpc>
              <a:spcAft>
                <a:spcPts val="800"/>
              </a:spcAft>
            </a:pPr>
            <a:r>
              <a:rPr lang="sv-SE" sz="1800" dirty="0">
                <a:solidFill>
                  <a:srgbClr val="000000"/>
                </a:solidFill>
                <a:effectLst/>
                <a:ea typeface="MS PMincho" panose="02020600040205080304" pitchFamily="18" charset="-128"/>
                <a:cs typeface="Times New Roman" panose="02020603050405020304" pitchFamily="18" charset="0"/>
              </a:rPr>
              <a:t>Överenskommelsen ska uppdateras årligen och kan när som helst avslutas om den enskilde återkallar sitt samtycke.</a:t>
            </a:r>
            <a:endParaRPr lang="sv-SE" sz="1800" dirty="0">
              <a:effectLst/>
              <a:ea typeface="MS PMincho" panose="02020600040205080304" pitchFamily="18" charset="-128"/>
              <a:cs typeface="Times New Roman" panose="02020603050405020304" pitchFamily="18" charset="0"/>
            </a:endParaRP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Om det inte upprättas en överenskommelse kan personalen inte förvara eller hantera den enskildes pengar/kort. </a:t>
            </a:r>
          </a:p>
          <a:p>
            <a:endParaRPr lang="sv-SE" dirty="0"/>
          </a:p>
        </p:txBody>
      </p:sp>
    </p:spTree>
    <p:extLst>
      <p:ext uri="{BB962C8B-B14F-4D97-AF65-F5344CB8AC3E}">
        <p14:creationId xmlns:p14="http://schemas.microsoft.com/office/powerpoint/2010/main" val="695183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3F75CFF-0A31-B759-0CA6-0FA1E6D91CB1}"/>
              </a:ext>
            </a:extLst>
          </p:cNvPr>
          <p:cNvSpPr>
            <a:spLocks noGrp="1"/>
          </p:cNvSpPr>
          <p:nvPr>
            <p:ph type="title"/>
          </p:nvPr>
        </p:nvSpPr>
        <p:spPr>
          <a:xfrm>
            <a:off x="720000" y="360000"/>
            <a:ext cx="9170279" cy="736959"/>
          </a:xfrm>
        </p:spPr>
        <p:txBody>
          <a:bodyPr>
            <a:normAutofit/>
          </a:bodyPr>
          <a:lstStyle/>
          <a:p>
            <a:r>
              <a:rPr lang="sv-SE" sz="2400" dirty="0">
                <a:effectLst/>
                <a:ea typeface="MS PMincho" panose="02020600040205080304" pitchFamily="18" charset="-128"/>
              </a:rPr>
              <a:t>Hur lämnas pengar eller bankkort över till personal? </a:t>
            </a:r>
            <a:endParaRPr lang="sv-SE" sz="3600" dirty="0"/>
          </a:p>
        </p:txBody>
      </p:sp>
      <p:sp>
        <p:nvSpPr>
          <p:cNvPr id="6" name="Platshållare för innehåll 5">
            <a:extLst>
              <a:ext uri="{FF2B5EF4-FFF2-40B4-BE49-F238E27FC236}">
                <a16:creationId xmlns:a16="http://schemas.microsoft.com/office/drawing/2014/main" id="{5C303717-AE14-C2FE-67B3-7901FAB776DE}"/>
              </a:ext>
            </a:extLst>
          </p:cNvPr>
          <p:cNvSpPr>
            <a:spLocks noGrp="1"/>
          </p:cNvSpPr>
          <p:nvPr>
            <p:ph idx="11"/>
          </p:nvPr>
        </p:nvSpPr>
        <p:spPr>
          <a:xfrm>
            <a:off x="1080000" y="1620000"/>
            <a:ext cx="9083175" cy="4175124"/>
          </a:xfrm>
        </p:spPr>
        <p:txBody>
          <a:bodyPr/>
          <a:lstStyle/>
          <a:p>
            <a:r>
              <a:rPr lang="sv-SE" sz="1800" dirty="0">
                <a:effectLst/>
                <a:ea typeface="MS PMincho" panose="02020600040205080304" pitchFamily="18" charset="-128"/>
                <a:cs typeface="Times New Roman" panose="02020603050405020304" pitchFamily="18" charset="0"/>
              </a:rPr>
              <a:t>Behörig ställföreträdare kan personligen överlämna kontanta medel eller bankkort till utsedd personal i verksamheten. </a:t>
            </a:r>
          </a:p>
          <a:p>
            <a:r>
              <a:rPr lang="sv-SE" sz="1800" dirty="0">
                <a:effectLst/>
                <a:ea typeface="MS PMincho" panose="02020600040205080304" pitchFamily="18" charset="-128"/>
                <a:cs typeface="Times New Roman" panose="02020603050405020304" pitchFamily="18" charset="0"/>
              </a:rPr>
              <a:t>Behörig ställföreträdare överför, lämpligen månadsvis eller efter överenskommelse, ett belopp att användas till brukarens personliga utgifter och aktiviteter under månaden. </a:t>
            </a:r>
          </a:p>
          <a:p>
            <a:r>
              <a:rPr lang="sv-SE" sz="1800" dirty="0">
                <a:effectLst/>
                <a:ea typeface="MS PMincho" panose="02020600040205080304" pitchFamily="18" charset="-128"/>
                <a:cs typeface="Times New Roman" panose="02020603050405020304" pitchFamily="18" charset="0"/>
              </a:rPr>
              <a:t>Av säkerhetsskäl får det tillgängliga beloppet, i kontanta medel eller på bankkort, </a:t>
            </a:r>
          </a:p>
          <a:p>
            <a:pPr marL="0" indent="0">
              <a:buNone/>
            </a:pPr>
            <a:r>
              <a:rPr lang="sv-SE" sz="1800" dirty="0">
                <a:ea typeface="MS PMincho" panose="02020600040205080304" pitchFamily="18" charset="-128"/>
                <a:cs typeface="Times New Roman" panose="02020603050405020304" pitchFamily="18" charset="0"/>
              </a:rPr>
              <a:t>    </a:t>
            </a:r>
            <a:r>
              <a:rPr lang="sv-SE" sz="1800" dirty="0">
                <a:effectLst/>
                <a:ea typeface="MS PMincho" panose="02020600040205080304" pitchFamily="18" charset="-128"/>
                <a:cs typeface="Times New Roman" panose="02020603050405020304" pitchFamily="18" charset="0"/>
              </a:rPr>
              <a:t>inte överstiga 2 000 kronor mer än tillfälligt. </a:t>
            </a:r>
          </a:p>
          <a:p>
            <a:r>
              <a:rPr lang="sv-SE" sz="1800" dirty="0">
                <a:effectLst/>
                <a:ea typeface="MS PMincho" panose="02020600040205080304" pitchFamily="18" charset="-128"/>
                <a:cs typeface="Times New Roman" panose="02020603050405020304" pitchFamily="18" charset="0"/>
              </a:rPr>
              <a:t>Större inköp ska i första hand betalas direkt av behörig ställföreträdare. </a:t>
            </a:r>
          </a:p>
          <a:p>
            <a:r>
              <a:rPr lang="sv-SE" sz="1800" dirty="0">
                <a:effectLst/>
                <a:ea typeface="MS PMincho" panose="02020600040205080304" pitchFamily="18" charset="-128"/>
                <a:cs typeface="Times New Roman" panose="02020603050405020304" pitchFamily="18" charset="0"/>
              </a:rPr>
              <a:t>Extra överföring av medel kan i undantagsfall förekomma exempelvis vid klädinköp eller dylikt.</a:t>
            </a:r>
          </a:p>
          <a:p>
            <a:endParaRPr lang="sv-SE" dirty="0"/>
          </a:p>
        </p:txBody>
      </p:sp>
    </p:spTree>
    <p:extLst>
      <p:ext uri="{BB962C8B-B14F-4D97-AF65-F5344CB8AC3E}">
        <p14:creationId xmlns:p14="http://schemas.microsoft.com/office/powerpoint/2010/main" val="919149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15E7B3-C2E3-D71E-48D9-387E5F4EB16C}"/>
              </a:ext>
            </a:extLst>
          </p:cNvPr>
          <p:cNvSpPr>
            <a:spLocks noGrp="1"/>
          </p:cNvSpPr>
          <p:nvPr>
            <p:ph type="title"/>
          </p:nvPr>
        </p:nvSpPr>
        <p:spPr>
          <a:xfrm>
            <a:off x="720000" y="360000"/>
            <a:ext cx="9170279" cy="736959"/>
          </a:xfrm>
        </p:spPr>
        <p:txBody>
          <a:bodyPr anchor="ctr">
            <a:normAutofit/>
          </a:bodyPr>
          <a:lstStyle/>
          <a:p>
            <a:r>
              <a:rPr lang="sv-SE" sz="2300" dirty="0">
                <a:effectLst/>
              </a:rPr>
              <a:t>Skriv kvittens när ansvarig personal tar emot pengar/kort </a:t>
            </a:r>
            <a:endParaRPr lang="sv-SE" sz="2300" dirty="0"/>
          </a:p>
        </p:txBody>
      </p:sp>
      <p:sp>
        <p:nvSpPr>
          <p:cNvPr id="3" name="Platshållare för innehåll 2">
            <a:extLst>
              <a:ext uri="{FF2B5EF4-FFF2-40B4-BE49-F238E27FC236}">
                <a16:creationId xmlns:a16="http://schemas.microsoft.com/office/drawing/2014/main" id="{F7DFBEFC-B7C2-98EF-89AD-D069F3126F8A}"/>
              </a:ext>
            </a:extLst>
          </p:cNvPr>
          <p:cNvSpPr>
            <a:spLocks noGrp="1"/>
          </p:cNvSpPr>
          <p:nvPr>
            <p:ph sz="half" idx="10"/>
          </p:nvPr>
        </p:nvSpPr>
        <p:spPr>
          <a:xfrm>
            <a:off x="1080000" y="1620000"/>
            <a:ext cx="5882775" cy="4194629"/>
          </a:xfrm>
        </p:spPr>
        <p:txBody>
          <a:bodyPr>
            <a:normAutofit/>
          </a:bodyPr>
          <a:lstStyle/>
          <a:p>
            <a:r>
              <a:rPr lang="sv-SE" dirty="0">
                <a:effectLst/>
              </a:rPr>
              <a:t>Vid överlämnande/mottagande av kontanter ska alltid kvittens skrivas och undertecknas av både ställföreträdare och ansvarig personal. </a:t>
            </a:r>
          </a:p>
          <a:p>
            <a:r>
              <a:rPr lang="sv-SE" dirty="0">
                <a:effectLst/>
              </a:rPr>
              <a:t>Originalet lämnas till ställföreträdare och kopia till personalen. Om ansvarig personal inte är i tjänst kan annan ordinarie personal som utsetts av enhetschefen motta kontanterna och signera kvittensen. Signeringslista skall då också fyllas i.</a:t>
            </a:r>
          </a:p>
          <a:p>
            <a:pPr>
              <a:spcAft>
                <a:spcPts val="800"/>
              </a:spcAft>
            </a:pPr>
            <a:r>
              <a:rPr lang="sv-SE" dirty="0">
                <a:effectLst/>
              </a:rPr>
              <a:t>Kvittensen ska sedan bokföras i kassaboken som en verifikation. </a:t>
            </a:r>
          </a:p>
          <a:p>
            <a:endParaRPr lang="sv-SE" dirty="0"/>
          </a:p>
        </p:txBody>
      </p:sp>
      <p:pic>
        <p:nvPicPr>
          <p:cNvPr id="4" name="Bild 3" descr="Kalligrafipenna kontur">
            <a:extLst>
              <a:ext uri="{FF2B5EF4-FFF2-40B4-BE49-F238E27FC236}">
                <a16:creationId xmlns:a16="http://schemas.microsoft.com/office/drawing/2014/main" id="{18386073-6696-C424-C179-F229548219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5" y="1616400"/>
            <a:ext cx="4198229" cy="4198229"/>
          </a:xfrm>
          <a:prstGeom prst="rect">
            <a:avLst/>
          </a:prstGeom>
        </p:spPr>
      </p:pic>
    </p:spTree>
    <p:extLst>
      <p:ext uri="{BB962C8B-B14F-4D97-AF65-F5344CB8AC3E}">
        <p14:creationId xmlns:p14="http://schemas.microsoft.com/office/powerpoint/2010/main" val="949163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82B379-03CD-739D-70EC-9331005E4582}"/>
              </a:ext>
            </a:extLst>
          </p:cNvPr>
          <p:cNvSpPr>
            <a:spLocks noGrp="1"/>
          </p:cNvSpPr>
          <p:nvPr>
            <p:ph type="title"/>
          </p:nvPr>
        </p:nvSpPr>
        <p:spPr>
          <a:xfrm>
            <a:off x="720000" y="360000"/>
            <a:ext cx="9170279" cy="736959"/>
          </a:xfrm>
        </p:spPr>
        <p:txBody>
          <a:bodyPr anchor="ctr">
            <a:normAutofit/>
          </a:bodyPr>
          <a:lstStyle/>
          <a:p>
            <a:r>
              <a:rPr lang="sv-SE" dirty="0"/>
              <a:t>Förvaring av privata medel</a:t>
            </a:r>
          </a:p>
        </p:txBody>
      </p:sp>
      <p:sp>
        <p:nvSpPr>
          <p:cNvPr id="3" name="Platshållare för innehåll 2">
            <a:extLst>
              <a:ext uri="{FF2B5EF4-FFF2-40B4-BE49-F238E27FC236}">
                <a16:creationId xmlns:a16="http://schemas.microsoft.com/office/drawing/2014/main" id="{FE870BA8-18D4-2109-EBEA-A236E8DB436D}"/>
              </a:ext>
            </a:extLst>
          </p:cNvPr>
          <p:cNvSpPr>
            <a:spLocks noGrp="1"/>
          </p:cNvSpPr>
          <p:nvPr>
            <p:ph sz="half" idx="1"/>
          </p:nvPr>
        </p:nvSpPr>
        <p:spPr>
          <a:xfrm>
            <a:off x="1080000" y="1620000"/>
            <a:ext cx="6307119" cy="4493124"/>
          </a:xfrm>
        </p:spPr>
        <p:txBody>
          <a:bodyPr>
            <a:normAutofit/>
          </a:bodyPr>
          <a:lstStyle/>
          <a:p>
            <a:r>
              <a:rPr lang="sv-SE" sz="1800" dirty="0">
                <a:effectLst/>
                <a:ea typeface="Calibri" panose="020F0502020204030204" pitchFamily="34" charset="0"/>
              </a:rPr>
              <a:t>Detta avsnitt gäller om det står i överenskommelsen att brukaren vill att boendet ansvarar för att förvara brukarens privata medel. </a:t>
            </a:r>
          </a:p>
          <a:p>
            <a:r>
              <a:rPr lang="sv-SE" sz="1800" dirty="0">
                <a:effectLst/>
                <a:ea typeface="Calibri" panose="020F0502020204030204" pitchFamily="34" charset="0"/>
              </a:rPr>
              <a:t>Privata medel förvaras i plånbok.</a:t>
            </a:r>
          </a:p>
          <a:p>
            <a:r>
              <a:rPr lang="sv-SE" sz="1800" dirty="0">
                <a:effectLst/>
                <a:ea typeface="Calibri" panose="020F0502020204030204" pitchFamily="34" charset="0"/>
              </a:rPr>
              <a:t>Pärm med </a:t>
            </a:r>
            <a:r>
              <a:rPr lang="sv-SE" sz="1800" dirty="0" err="1">
                <a:effectLst/>
                <a:ea typeface="Calibri" panose="020F0502020204030204" pitchFamily="34" charset="0"/>
              </a:rPr>
              <a:t>kassablad</a:t>
            </a:r>
            <a:r>
              <a:rPr lang="sv-SE" sz="1800" dirty="0">
                <a:effectLst/>
                <a:ea typeface="Calibri" panose="020F0502020204030204" pitchFamily="34" charset="0"/>
              </a:rPr>
              <a:t> och den enskildes privata medel ska förvaras inlåsta på ett sådant sätt att endast ansvarig personal och enhetschef har tillgång till kod/nyckel. </a:t>
            </a:r>
          </a:p>
          <a:p>
            <a:r>
              <a:rPr lang="sv-SE" sz="1800" dirty="0">
                <a:effectLst/>
                <a:ea typeface="Calibri" panose="020F0502020204030204" pitchFamily="34" charset="0"/>
              </a:rPr>
              <a:t>Flera brukares privata medel får inte förvaras tillsammans. Om privata medel förvaras i kassaskåp på kontoret ska varje brukare ha ett separat skrin som är låst. </a:t>
            </a:r>
          </a:p>
          <a:p>
            <a:r>
              <a:rPr lang="sv-SE" sz="1800" dirty="0">
                <a:effectLst/>
                <a:ea typeface="Calibri" panose="020F0502020204030204" pitchFamily="34" charset="0"/>
              </a:rPr>
              <a:t>Verksamheten får inte ha privata medel inlåsta om det inte finns en överenskommelse.</a:t>
            </a:r>
          </a:p>
          <a:p>
            <a:endParaRPr lang="sv-SE" sz="1800" dirty="0">
              <a:effectLst/>
              <a:latin typeface="Calibri" panose="020F0502020204030204" pitchFamily="34" charset="0"/>
              <a:ea typeface="Calibri" panose="020F0502020204030204" pitchFamily="34" charset="0"/>
            </a:endParaRPr>
          </a:p>
        </p:txBody>
      </p:sp>
      <p:pic>
        <p:nvPicPr>
          <p:cNvPr id="10242" name="Picture 2">
            <a:extLst>
              <a:ext uri="{FF2B5EF4-FFF2-40B4-BE49-F238E27FC236}">
                <a16:creationId xmlns:a16="http://schemas.microsoft.com/office/drawing/2014/main" id="{D0E8EDF9-70E7-59D1-9D72-73BF1CB860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22" b="10132"/>
          <a:stretch/>
        </p:blipFill>
        <p:spPr bwMode="auto">
          <a:xfrm>
            <a:off x="7850574" y="1620001"/>
            <a:ext cx="3670476" cy="2838984"/>
          </a:xfrm>
          <a:prstGeom prst="rect">
            <a:avLst/>
          </a:prstGeom>
          <a:solidFill>
            <a:srgbClr val="FFFFFF"/>
          </a:solidFill>
        </p:spPr>
      </p:pic>
    </p:spTree>
    <p:extLst>
      <p:ext uri="{BB962C8B-B14F-4D97-AF65-F5344CB8AC3E}">
        <p14:creationId xmlns:p14="http://schemas.microsoft.com/office/powerpoint/2010/main" val="951399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1A59B83-218E-6785-59B0-D8B23F96C0B3}"/>
              </a:ext>
            </a:extLst>
          </p:cNvPr>
          <p:cNvSpPr>
            <a:spLocks noGrp="1"/>
          </p:cNvSpPr>
          <p:nvPr>
            <p:ph type="title"/>
          </p:nvPr>
        </p:nvSpPr>
        <p:spPr/>
        <p:txBody>
          <a:bodyPr/>
          <a:lstStyle/>
          <a:p>
            <a:r>
              <a:rPr lang="sv-SE" dirty="0"/>
              <a:t>Löpande hantering av privata medel</a:t>
            </a:r>
          </a:p>
        </p:txBody>
      </p:sp>
      <p:sp>
        <p:nvSpPr>
          <p:cNvPr id="6" name="Platshållare för innehåll 5">
            <a:extLst>
              <a:ext uri="{FF2B5EF4-FFF2-40B4-BE49-F238E27FC236}">
                <a16:creationId xmlns:a16="http://schemas.microsoft.com/office/drawing/2014/main" id="{0C95C34A-1F9B-5E90-C4B6-B417A1B78505}"/>
              </a:ext>
            </a:extLst>
          </p:cNvPr>
          <p:cNvSpPr>
            <a:spLocks noGrp="1"/>
          </p:cNvSpPr>
          <p:nvPr>
            <p:ph idx="11"/>
          </p:nvPr>
        </p:nvSpPr>
        <p:spPr>
          <a:xfrm>
            <a:off x="645033" y="1553379"/>
            <a:ext cx="10080000" cy="4175124"/>
          </a:xfrm>
        </p:spPr>
        <p:txBody>
          <a:bodyPr>
            <a:normAutofit fontScale="85000" lnSpcReduction="10000"/>
          </a:bodyPr>
          <a:lstStyle/>
          <a:p>
            <a:pPr marL="0" indent="0">
              <a:lnSpc>
                <a:spcPct val="115000"/>
              </a:lnSpc>
              <a:spcAft>
                <a:spcPts val="800"/>
              </a:spcAft>
              <a:buNone/>
            </a:pPr>
            <a:r>
              <a:rPr lang="sv-SE" sz="1800" dirty="0">
                <a:effectLst/>
                <a:ea typeface="MS PMincho" panose="02020600040205080304" pitchFamily="18" charset="-128"/>
                <a:cs typeface="Times New Roman" panose="02020603050405020304" pitchFamily="18" charset="0"/>
              </a:rPr>
              <a:t>För att den enskilde ska ha tillgång till sina privata medel även när den ansvariga personalen inte är i tjänst tillämpas nedanstående arbetssätt:</a:t>
            </a:r>
          </a:p>
          <a:p>
            <a:pPr>
              <a:lnSpc>
                <a:spcPct val="115000"/>
              </a:lnSpc>
              <a:spcAft>
                <a:spcPts val="800"/>
              </a:spcAft>
            </a:pPr>
            <a:r>
              <a:rPr lang="sv-SE" sz="1800">
                <a:effectLst/>
                <a:ea typeface="MS PMincho" panose="02020600040205080304" pitchFamily="18" charset="-128"/>
                <a:cs typeface="Times New Roman" panose="02020603050405020304" pitchFamily="18" charset="0"/>
              </a:rPr>
              <a:t>Två </a:t>
            </a:r>
            <a:r>
              <a:rPr lang="sv-SE" sz="1800" dirty="0">
                <a:effectLst/>
                <a:ea typeface="MS PMincho" panose="02020600040205080304" pitchFamily="18" charset="-128"/>
                <a:cs typeface="Times New Roman" panose="02020603050405020304" pitchFamily="18" charset="0"/>
              </a:rPr>
              <a:t>medarbetare per arbetspass bör ansvara för nyckeln/nycklar/kod till skåp där privata medel förvaras. Dessa två personer får inte överlämna nyckeln till någon annan i personalen under arbetspassen. Nyckel lämnas över vid överlämning mellan två arbetspass. </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Om en personal ska stötta en brukare i hantering av privata medel t.ex. vid inköp av livsmedel/utflykt bör två personer vara närvarande när pengar/kort tas ut från skåpet (undantag från regeln får göras vid ensamarbete).</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Det görs en kontrollräkning så att summan stämmer överens med kassabladet.  </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Personal tar emot plånbok och signerar att plånboken mottagits i signeringslistan som sitter i varje brukares pärm. </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När inköp är utfört följer två personer stegen </a:t>
            </a:r>
            <a:r>
              <a:rPr lang="sv-SE" sz="1800" dirty="0">
                <a:ea typeface="MS PMincho" panose="02020600040205080304" pitchFamily="18" charset="-128"/>
                <a:cs typeface="Times New Roman" panose="02020603050405020304" pitchFamily="18" charset="0"/>
              </a:rPr>
              <a:t>på nästa bild.</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Därefter signerar båda att plånboken är återlämnad i signeringslistan. </a:t>
            </a:r>
          </a:p>
          <a:p>
            <a:endParaRPr lang="sv-SE" dirty="0"/>
          </a:p>
        </p:txBody>
      </p:sp>
    </p:spTree>
    <p:extLst>
      <p:ext uri="{BB962C8B-B14F-4D97-AF65-F5344CB8AC3E}">
        <p14:creationId xmlns:p14="http://schemas.microsoft.com/office/powerpoint/2010/main" val="1850974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28B2B29-A8D5-27DF-F82B-05F72CC50479}"/>
              </a:ext>
            </a:extLst>
          </p:cNvPr>
          <p:cNvSpPr>
            <a:spLocks noGrp="1"/>
          </p:cNvSpPr>
          <p:nvPr>
            <p:ph type="title"/>
          </p:nvPr>
        </p:nvSpPr>
        <p:spPr>
          <a:xfrm>
            <a:off x="720000" y="360000"/>
            <a:ext cx="9170279" cy="736959"/>
          </a:xfrm>
        </p:spPr>
        <p:txBody>
          <a:bodyPr>
            <a:normAutofit/>
          </a:bodyPr>
          <a:lstStyle/>
          <a:p>
            <a:r>
              <a:rPr lang="sv-SE" sz="2800" dirty="0">
                <a:effectLst/>
                <a:ea typeface="MS PMincho" panose="02020600040205080304" pitchFamily="18" charset="-128"/>
              </a:rPr>
              <a:t>Inköp med kontanter och kort </a:t>
            </a:r>
            <a:endParaRPr lang="en-US" sz="4000" dirty="0"/>
          </a:p>
        </p:txBody>
      </p:sp>
      <p:sp>
        <p:nvSpPr>
          <p:cNvPr id="11" name="Content Placeholder 2">
            <a:extLst>
              <a:ext uri="{FF2B5EF4-FFF2-40B4-BE49-F238E27FC236}">
                <a16:creationId xmlns:a16="http://schemas.microsoft.com/office/drawing/2014/main" id="{256DA0D8-2B28-A662-2BB9-178459BDA713}"/>
              </a:ext>
            </a:extLst>
          </p:cNvPr>
          <p:cNvSpPr>
            <a:spLocks noGrp="1"/>
          </p:cNvSpPr>
          <p:nvPr>
            <p:ph idx="11"/>
          </p:nvPr>
        </p:nvSpPr>
        <p:spPr>
          <a:xfrm>
            <a:off x="1079999" y="1620000"/>
            <a:ext cx="9170279" cy="4175124"/>
          </a:xfrm>
        </p:spPr>
        <p:txBody>
          <a:bodyPr/>
          <a:lstStyle/>
          <a:p>
            <a:pPr marL="0" indent="0">
              <a:lnSpc>
                <a:spcPct val="115000"/>
              </a:lnSpc>
              <a:spcAft>
                <a:spcPts val="800"/>
              </a:spcAft>
              <a:buNone/>
            </a:pPr>
            <a:r>
              <a:rPr lang="sv-SE" sz="1800" dirty="0">
                <a:effectLst/>
                <a:ea typeface="MS PMincho" panose="02020600040205080304" pitchFamily="18" charset="-128"/>
                <a:cs typeface="Times New Roman" panose="02020603050405020304" pitchFamily="18" charset="0"/>
              </a:rPr>
              <a:t>Vid alla inköp ska summan som anges på kassabladet kontrolleras mot de kontanter som förvaras för den enskildes räkning. Det sker </a:t>
            </a:r>
            <a:r>
              <a:rPr lang="sv-SE" sz="1800" b="1" i="1" dirty="0">
                <a:effectLst/>
                <a:ea typeface="MS PMincho" panose="02020600040205080304" pitchFamily="18" charset="-128"/>
                <a:cs typeface="Times New Roman" panose="02020603050405020304" pitchFamily="18" charset="0"/>
              </a:rPr>
              <a:t>före</a:t>
            </a:r>
            <a:r>
              <a:rPr lang="sv-SE" sz="1800" dirty="0">
                <a:effectLst/>
                <a:ea typeface="MS PMincho" panose="02020600040205080304" pitchFamily="18" charset="-128"/>
                <a:cs typeface="Times New Roman" panose="02020603050405020304" pitchFamily="18" charset="0"/>
              </a:rPr>
              <a:t> den enskildes kontanter lämnar boendet. Ett inköp redovisas direkt efter köptillfället på följande sätt:</a:t>
            </a:r>
          </a:p>
          <a:p>
            <a:pPr marL="342900" lvl="0" indent="-342900">
              <a:lnSpc>
                <a:spcPct val="115000"/>
              </a:lnSpc>
              <a:spcAft>
                <a:spcPts val="800"/>
              </a:spcAft>
              <a:buFont typeface="+mj-lt"/>
              <a:buAutoNum type="arabicPeriod"/>
            </a:pPr>
            <a:r>
              <a:rPr lang="sv-SE" sz="1800" dirty="0">
                <a:effectLst/>
                <a:ea typeface="MS PMincho" panose="02020600040205080304" pitchFamily="18" charset="-128"/>
                <a:cs typeface="Times New Roman" panose="02020603050405020304" pitchFamily="18" charset="0"/>
              </a:rPr>
              <a:t>Klistra in kvittot på ett A-4 papper i den enskildes pärm, numrera och signera det.</a:t>
            </a:r>
          </a:p>
          <a:p>
            <a:pPr marL="342900" lvl="0" indent="-342900">
              <a:lnSpc>
                <a:spcPct val="115000"/>
              </a:lnSpc>
              <a:spcAft>
                <a:spcPts val="800"/>
              </a:spcAft>
              <a:buFont typeface="+mj-lt"/>
              <a:buAutoNum type="arabicPeriod"/>
            </a:pPr>
            <a:r>
              <a:rPr lang="sv-SE" sz="1800" dirty="0">
                <a:effectLst/>
                <a:ea typeface="MS PMincho" panose="02020600040205080304" pitchFamily="18" charset="-128"/>
                <a:cs typeface="Times New Roman" panose="02020603050405020304" pitchFamily="18" charset="0"/>
              </a:rPr>
              <a:t>Redovisa förändringen på kassabladet.</a:t>
            </a:r>
          </a:p>
          <a:p>
            <a:pPr marL="342900" lvl="0" indent="-342900">
              <a:lnSpc>
                <a:spcPct val="115000"/>
              </a:lnSpc>
              <a:spcAft>
                <a:spcPts val="800"/>
              </a:spcAft>
              <a:buFont typeface="+mj-lt"/>
              <a:buAutoNum type="arabicPeriod"/>
            </a:pPr>
            <a:r>
              <a:rPr lang="sv-SE" sz="1800" dirty="0">
                <a:effectLst/>
                <a:ea typeface="MS PMincho" panose="02020600040205080304" pitchFamily="18" charset="-128"/>
                <a:cs typeface="Times New Roman" panose="02020603050405020304" pitchFamily="18" charset="0"/>
              </a:rPr>
              <a:t>Kontrollera att saldot på kassabladet stämmer överens med mängden kontanter </a:t>
            </a:r>
            <a:br>
              <a:rPr lang="sv-SE" sz="1800" dirty="0">
                <a:effectLst/>
                <a:ea typeface="MS PMincho" panose="02020600040205080304" pitchFamily="18" charset="-128"/>
                <a:cs typeface="Times New Roman" panose="02020603050405020304" pitchFamily="18" charset="0"/>
              </a:rPr>
            </a:br>
            <a:r>
              <a:rPr lang="sv-SE" sz="1800" dirty="0">
                <a:effectLst/>
                <a:ea typeface="MS PMincho" panose="02020600040205080304" pitchFamily="18" charset="-128"/>
                <a:cs typeface="Times New Roman" panose="02020603050405020304" pitchFamily="18" charset="0"/>
              </a:rPr>
              <a:t>(gäller inte vid inköp med kort). </a:t>
            </a:r>
          </a:p>
          <a:p>
            <a:pPr marL="342900" lvl="0" indent="-342900">
              <a:lnSpc>
                <a:spcPct val="115000"/>
              </a:lnSpc>
              <a:spcAft>
                <a:spcPts val="800"/>
              </a:spcAft>
              <a:buFont typeface="+mj-lt"/>
              <a:buAutoNum type="arabicPeriod"/>
            </a:pPr>
            <a:r>
              <a:rPr lang="sv-SE" sz="1800" dirty="0">
                <a:effectLst/>
                <a:ea typeface="MS PMincho" panose="02020600040205080304" pitchFamily="18" charset="-128"/>
                <a:cs typeface="Times New Roman" panose="02020603050405020304" pitchFamily="18" charset="0"/>
              </a:rPr>
              <a:t>Signera de nya posterna på kassabladet.</a:t>
            </a:r>
          </a:p>
          <a:p>
            <a:endParaRPr lang="en-US" dirty="0"/>
          </a:p>
        </p:txBody>
      </p:sp>
    </p:spTree>
    <p:extLst>
      <p:ext uri="{BB962C8B-B14F-4D97-AF65-F5344CB8AC3E}">
        <p14:creationId xmlns:p14="http://schemas.microsoft.com/office/powerpoint/2010/main" val="1548695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5ADB348-772A-50E9-5A0D-11DB2735A22F}"/>
              </a:ext>
            </a:extLst>
          </p:cNvPr>
          <p:cNvSpPr>
            <a:spLocks noGrp="1"/>
          </p:cNvSpPr>
          <p:nvPr>
            <p:ph type="ctrTitle"/>
          </p:nvPr>
        </p:nvSpPr>
        <p:spPr>
          <a:xfrm>
            <a:off x="1166949" y="2404809"/>
            <a:ext cx="9496215" cy="1349829"/>
          </a:xfrm>
        </p:spPr>
        <p:txBody>
          <a:bodyPr/>
          <a:lstStyle/>
          <a:p>
            <a:r>
              <a:rPr lang="sv-SE" sz="4000" dirty="0"/>
              <a:t>Redovisning av privata medel</a:t>
            </a:r>
          </a:p>
        </p:txBody>
      </p:sp>
    </p:spTree>
    <p:extLst>
      <p:ext uri="{BB962C8B-B14F-4D97-AF65-F5344CB8AC3E}">
        <p14:creationId xmlns:p14="http://schemas.microsoft.com/office/powerpoint/2010/main" val="1139281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865488F-A346-49E0-2CA9-A152FCF98F56}"/>
              </a:ext>
            </a:extLst>
          </p:cNvPr>
          <p:cNvSpPr>
            <a:spLocks noGrp="1"/>
          </p:cNvSpPr>
          <p:nvPr>
            <p:ph type="title"/>
          </p:nvPr>
        </p:nvSpPr>
        <p:spPr>
          <a:xfrm>
            <a:off x="720000" y="360000"/>
            <a:ext cx="9170279" cy="736959"/>
          </a:xfrm>
        </p:spPr>
        <p:txBody>
          <a:bodyPr anchor="ctr">
            <a:normAutofit/>
          </a:bodyPr>
          <a:lstStyle/>
          <a:p>
            <a:r>
              <a:rPr lang="sv-SE" dirty="0"/>
              <a:t>Redovisning</a:t>
            </a:r>
          </a:p>
        </p:txBody>
      </p:sp>
      <p:sp>
        <p:nvSpPr>
          <p:cNvPr id="4" name="Platshållare för innehåll 3">
            <a:extLst>
              <a:ext uri="{FF2B5EF4-FFF2-40B4-BE49-F238E27FC236}">
                <a16:creationId xmlns:a16="http://schemas.microsoft.com/office/drawing/2014/main" id="{A5EB246D-F259-FBED-8696-A88D930D7BAF}"/>
              </a:ext>
            </a:extLst>
          </p:cNvPr>
          <p:cNvSpPr>
            <a:spLocks noGrp="1"/>
          </p:cNvSpPr>
          <p:nvPr>
            <p:ph sz="half" idx="1"/>
          </p:nvPr>
        </p:nvSpPr>
        <p:spPr>
          <a:xfrm>
            <a:off x="1080000" y="1620000"/>
            <a:ext cx="5400000" cy="4176710"/>
          </a:xfrm>
        </p:spPr>
        <p:txBody>
          <a:bodyPr>
            <a:normAutofit/>
          </a:bodyPr>
          <a:lstStyle/>
          <a:p>
            <a:r>
              <a:rPr lang="sv-SE" dirty="0">
                <a:effectLst/>
              </a:rPr>
              <a:t>I de fall personal i verksamheten hanterar privata medel för den enskilde och gör inköp för den enskildes räkning, ska alla ekonomiska transaktioner, oavsett medel (kort, kontant, </a:t>
            </a:r>
            <a:r>
              <a:rPr lang="sv-SE" dirty="0" err="1">
                <a:effectLst/>
              </a:rPr>
              <a:t>Swish</a:t>
            </a:r>
            <a:r>
              <a:rPr lang="sv-SE" dirty="0">
                <a:effectLst/>
              </a:rPr>
              <a:t>) såväl kostnader som intäkter redovisas i </a:t>
            </a:r>
            <a:r>
              <a:rPr lang="sv-SE" dirty="0" err="1">
                <a:effectLst/>
              </a:rPr>
              <a:t>kassablad</a:t>
            </a:r>
            <a:r>
              <a:rPr lang="sv-SE" dirty="0">
                <a:effectLst/>
              </a:rPr>
              <a:t> enligt redovisningsprinciper. </a:t>
            </a:r>
          </a:p>
          <a:p>
            <a:r>
              <a:rPr lang="sv-SE" dirty="0">
                <a:effectLst/>
              </a:rPr>
              <a:t>Om personalen är behjälplig med köp via </a:t>
            </a:r>
            <a:r>
              <a:rPr lang="sv-SE" dirty="0" err="1">
                <a:effectLst/>
              </a:rPr>
              <a:t>Swish</a:t>
            </a:r>
            <a:r>
              <a:rPr lang="sv-SE" dirty="0">
                <a:effectLst/>
              </a:rPr>
              <a:t>, likställs dessa med kortköp och ska även styrkas med kvitto. </a:t>
            </a:r>
          </a:p>
          <a:p>
            <a:endParaRPr lang="sv-SE" dirty="0"/>
          </a:p>
        </p:txBody>
      </p:sp>
      <p:pic>
        <p:nvPicPr>
          <p:cNvPr id="9218" name="Picture 2" descr="Planbok.pdf">
            <a:extLst>
              <a:ext uri="{FF2B5EF4-FFF2-40B4-BE49-F238E27FC236}">
                <a16:creationId xmlns:a16="http://schemas.microsoft.com/office/drawing/2014/main" id="{112E9F18-BBDC-E3DE-7A26-7C533FD3C1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5290" y="1096959"/>
            <a:ext cx="4176710" cy="4176710"/>
          </a:xfrm>
          <a:prstGeom prst="rect">
            <a:avLst/>
          </a:prstGeom>
          <a:solidFill>
            <a:srgbClr val="FFFFFF"/>
          </a:solidFill>
        </p:spPr>
      </p:pic>
    </p:spTree>
    <p:extLst>
      <p:ext uri="{BB962C8B-B14F-4D97-AF65-F5344CB8AC3E}">
        <p14:creationId xmlns:p14="http://schemas.microsoft.com/office/powerpoint/2010/main" val="132021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7499D-1D0B-48E0-ACEC-807492458057}"/>
              </a:ext>
            </a:extLst>
          </p:cNvPr>
          <p:cNvSpPr>
            <a:spLocks noGrp="1"/>
          </p:cNvSpPr>
          <p:nvPr>
            <p:ph type="title"/>
          </p:nvPr>
        </p:nvSpPr>
        <p:spPr>
          <a:xfrm>
            <a:off x="720000" y="360000"/>
            <a:ext cx="9170279" cy="736959"/>
          </a:xfrm>
        </p:spPr>
        <p:txBody>
          <a:bodyPr anchor="ctr">
            <a:normAutofit/>
          </a:bodyPr>
          <a:lstStyle/>
          <a:p>
            <a:r>
              <a:rPr lang="sv-SE" dirty="0"/>
              <a:t>Bakgrund</a:t>
            </a:r>
          </a:p>
        </p:txBody>
      </p:sp>
      <p:sp>
        <p:nvSpPr>
          <p:cNvPr id="8" name="Platshållare för innehåll 7">
            <a:extLst>
              <a:ext uri="{FF2B5EF4-FFF2-40B4-BE49-F238E27FC236}">
                <a16:creationId xmlns:a16="http://schemas.microsoft.com/office/drawing/2014/main" id="{5C606A64-459A-4CB0-A935-8FE43887FFD0}"/>
              </a:ext>
            </a:extLst>
          </p:cNvPr>
          <p:cNvSpPr>
            <a:spLocks noGrp="1"/>
          </p:cNvSpPr>
          <p:nvPr>
            <p:ph sz="half" idx="1"/>
          </p:nvPr>
        </p:nvSpPr>
        <p:spPr>
          <a:xfrm>
            <a:off x="1080000" y="1620000"/>
            <a:ext cx="6414052" cy="4163405"/>
          </a:xfrm>
        </p:spPr>
        <p:txBody>
          <a:bodyPr>
            <a:normAutofit/>
          </a:bodyPr>
          <a:lstStyle/>
          <a:p>
            <a:pPr>
              <a:lnSpc>
                <a:spcPct val="100000"/>
              </a:lnSpc>
            </a:pPr>
            <a:r>
              <a:rPr lang="sv-SE" sz="1800" dirty="0">
                <a:effectLst/>
                <a:ea typeface="Calibri" panose="020F0502020204030204" pitchFamily="34" charset="0"/>
                <a:cs typeface="Times New Roman" panose="02020603050405020304" pitchFamily="18" charset="0"/>
              </a:rPr>
              <a:t>Huvudregeln är att den enskilde som får stöd från kommunen ska sköta sin egen ekonomi själv. </a:t>
            </a:r>
          </a:p>
          <a:p>
            <a:pPr>
              <a:lnSpc>
                <a:spcPct val="100000"/>
              </a:lnSpc>
            </a:pPr>
            <a:r>
              <a:rPr lang="sv-SE" sz="1800" dirty="0">
                <a:effectLst/>
                <a:ea typeface="Calibri" panose="020F0502020204030204" pitchFamily="34" charset="0"/>
                <a:cs typeface="Times New Roman" panose="02020603050405020304" pitchFamily="18" charset="0"/>
              </a:rPr>
              <a:t>Om den enskilde på grund av funktionsnedsättning, sjukdom eller annan orsak inte klarar detta </a:t>
            </a:r>
            <a:r>
              <a:rPr lang="sv-SE" sz="1800" dirty="0">
                <a:effectLst/>
                <a:ea typeface="MS PMincho" panose="02020600040205080304" pitchFamily="18" charset="-128"/>
                <a:cs typeface="Times New Roman" panose="02020603050405020304" pitchFamily="18" charset="0"/>
              </a:rPr>
              <a:t>kan en god man/förvaltare eller annan fullmaktsinnehavande utses att hantera brukarens </a:t>
            </a:r>
            <a:r>
              <a:rPr lang="sv-SE" sz="1800" dirty="0">
                <a:ea typeface="MS PMincho" panose="02020600040205080304" pitchFamily="18" charset="-128"/>
                <a:cs typeface="Times New Roman" panose="02020603050405020304" pitchFamily="18" charset="0"/>
              </a:rPr>
              <a:t>medel</a:t>
            </a:r>
            <a:r>
              <a:rPr lang="sv-SE" sz="1800" dirty="0">
                <a:effectLst/>
                <a:ea typeface="MS PMincho" panose="02020600040205080304" pitchFamily="18" charset="-128"/>
                <a:cs typeface="Times New Roman" panose="02020603050405020304" pitchFamily="18" charset="0"/>
              </a:rPr>
              <a:t>.</a:t>
            </a:r>
            <a:r>
              <a:rPr lang="sv-SE" sz="1800" dirty="0">
                <a:effectLst/>
                <a:ea typeface="Calibri" panose="020F0502020204030204" pitchFamily="34" charset="0"/>
                <a:cs typeface="Times New Roman" panose="02020603050405020304" pitchFamily="18" charset="0"/>
              </a:rPr>
              <a:t> </a:t>
            </a:r>
          </a:p>
          <a:p>
            <a:pPr>
              <a:lnSpc>
                <a:spcPct val="100000"/>
              </a:lnSpc>
            </a:pPr>
            <a:r>
              <a:rPr lang="sv-SE" sz="1800" dirty="0">
                <a:ea typeface="MS PMincho" panose="02020600040205080304" pitchFamily="18" charset="-128"/>
                <a:cs typeface="Times New Roman" panose="02020603050405020304" pitchFamily="18" charset="0"/>
              </a:rPr>
              <a:t>H</a:t>
            </a:r>
            <a:r>
              <a:rPr lang="sv-SE" sz="1800" dirty="0">
                <a:effectLst/>
                <a:ea typeface="MS PMincho" panose="02020600040205080304" pitchFamily="18" charset="-128"/>
                <a:cs typeface="Times New Roman" panose="02020603050405020304" pitchFamily="18" charset="0"/>
              </a:rPr>
              <a:t>anteringen av </a:t>
            </a:r>
            <a:r>
              <a:rPr lang="sv-SE" sz="1800" dirty="0">
                <a:ea typeface="MS PMincho" panose="02020600040205080304" pitchFamily="18" charset="-128"/>
                <a:cs typeface="Times New Roman" panose="02020603050405020304" pitchFamily="18" charset="0"/>
              </a:rPr>
              <a:t>privata medel ska </a:t>
            </a:r>
            <a:r>
              <a:rPr lang="sv-SE" sz="1800" dirty="0">
                <a:effectLst/>
                <a:ea typeface="MS PMincho" panose="02020600040205080304" pitchFamily="18" charset="-128"/>
                <a:cs typeface="Times New Roman" panose="02020603050405020304" pitchFamily="18" charset="0"/>
              </a:rPr>
              <a:t>så långt det är möjligt minimeras och ersättas av andra alternativ så som inköp via internet, autogiro och fakturering för löpande utgifter.</a:t>
            </a:r>
          </a:p>
          <a:p>
            <a:pPr>
              <a:lnSpc>
                <a:spcPct val="100000"/>
              </a:lnSpc>
            </a:pPr>
            <a:r>
              <a:rPr lang="sv-SE" sz="1800" dirty="0">
                <a:effectLst/>
                <a:ea typeface="MS PMincho" panose="02020600040205080304" pitchFamily="18" charset="-128"/>
              </a:rPr>
              <a:t>Med privata medel menas både en mindre summa kontanter och hantering av brukares bankkort/betalkort. </a:t>
            </a:r>
            <a:endParaRPr lang="sv-SE" sz="1800" dirty="0">
              <a:effectLst/>
              <a:ea typeface="MS PMincho" panose="02020600040205080304" pitchFamily="18" charset="-128"/>
              <a:cs typeface="Times New Roman" panose="02020603050405020304" pitchFamily="18" charset="0"/>
            </a:endParaRPr>
          </a:p>
          <a:p>
            <a:pPr>
              <a:lnSpc>
                <a:spcPct val="100000"/>
              </a:lnSpc>
            </a:pPr>
            <a:endParaRPr lang="sv-SE" sz="1800" dirty="0">
              <a:effectLst/>
              <a:latin typeface="Times New Roman" panose="02020603050405020304" pitchFamily="18" charset="0"/>
              <a:ea typeface="MS PMincho" panose="02020600040205080304" pitchFamily="18" charset="-128"/>
              <a:cs typeface="Times New Roman" panose="02020603050405020304" pitchFamily="18" charset="0"/>
            </a:endParaRPr>
          </a:p>
          <a:p>
            <a:pPr>
              <a:lnSpc>
                <a:spcPct val="100000"/>
              </a:lnSpc>
            </a:pPr>
            <a:endParaRPr lang="sv-SE" sz="1800" dirty="0">
              <a:effectLst/>
            </a:endParaRPr>
          </a:p>
        </p:txBody>
      </p:sp>
      <p:pic>
        <p:nvPicPr>
          <p:cNvPr id="2052" name="Picture 4" descr="Planbok.pdf">
            <a:extLst>
              <a:ext uri="{FF2B5EF4-FFF2-40B4-BE49-F238E27FC236}">
                <a16:creationId xmlns:a16="http://schemas.microsoft.com/office/drawing/2014/main" id="{801FC352-33F6-4581-B622-8A7B702DA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228" y="1620320"/>
            <a:ext cx="3617360" cy="361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824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A165F8-604D-74BD-742E-9007D2ED157E}"/>
              </a:ext>
            </a:extLst>
          </p:cNvPr>
          <p:cNvSpPr>
            <a:spLocks noGrp="1"/>
          </p:cNvSpPr>
          <p:nvPr>
            <p:ph type="title"/>
          </p:nvPr>
        </p:nvSpPr>
        <p:spPr>
          <a:xfrm>
            <a:off x="720000" y="360000"/>
            <a:ext cx="9170279" cy="736959"/>
          </a:xfrm>
        </p:spPr>
        <p:txBody>
          <a:bodyPr anchor="ctr">
            <a:normAutofit/>
          </a:bodyPr>
          <a:lstStyle/>
          <a:p>
            <a:r>
              <a:rPr lang="sv-SE" dirty="0"/>
              <a:t>Pärm med </a:t>
            </a:r>
            <a:r>
              <a:rPr lang="sv-SE" dirty="0" err="1"/>
              <a:t>kassablad</a:t>
            </a:r>
            <a:r>
              <a:rPr lang="sv-SE" dirty="0"/>
              <a:t> ska finnas</a:t>
            </a:r>
          </a:p>
        </p:txBody>
      </p:sp>
      <p:sp>
        <p:nvSpPr>
          <p:cNvPr id="3" name="Platshållare för innehåll 2">
            <a:extLst>
              <a:ext uri="{FF2B5EF4-FFF2-40B4-BE49-F238E27FC236}">
                <a16:creationId xmlns:a16="http://schemas.microsoft.com/office/drawing/2014/main" id="{36951B84-5BE4-B3A4-DFCE-C9FCFCD6767C}"/>
              </a:ext>
            </a:extLst>
          </p:cNvPr>
          <p:cNvSpPr>
            <a:spLocks noGrp="1"/>
          </p:cNvSpPr>
          <p:nvPr>
            <p:ph sz="half" idx="1"/>
          </p:nvPr>
        </p:nvSpPr>
        <p:spPr>
          <a:xfrm>
            <a:off x="1079999" y="1800000"/>
            <a:ext cx="5910895" cy="4176710"/>
          </a:xfrm>
        </p:spPr>
        <p:txBody>
          <a:bodyPr>
            <a:normAutofit/>
          </a:bodyPr>
          <a:lstStyle/>
          <a:p>
            <a:r>
              <a:rPr lang="sv-SE" dirty="0">
                <a:effectLst/>
              </a:rPr>
              <a:t>Den enskildes namn, verksamhet och år ska stå på framsidan av brukares pärm för privata medel. </a:t>
            </a:r>
          </a:p>
          <a:p>
            <a:r>
              <a:rPr lang="sv-SE" dirty="0">
                <a:effectLst/>
              </a:rPr>
              <a:t>Ansvarig personals signatur och namnförtydligande ska finnas på insidan av pärmen. </a:t>
            </a:r>
          </a:p>
          <a:p>
            <a:r>
              <a:rPr lang="sv-SE" dirty="0">
                <a:effectLst/>
              </a:rPr>
              <a:t>Om ansvarig personal byts under året fortsätter verifikationsserien (numrering av kvitton i kronologisk ordning, nr. 1 för första kvittot som bokförs) oavbruten.</a:t>
            </a:r>
          </a:p>
          <a:p>
            <a:endParaRPr lang="sv-SE" dirty="0"/>
          </a:p>
        </p:txBody>
      </p:sp>
      <p:pic>
        <p:nvPicPr>
          <p:cNvPr id="14338" name="Picture 2" descr="Bocker.pdf">
            <a:extLst>
              <a:ext uri="{FF2B5EF4-FFF2-40B4-BE49-F238E27FC236}">
                <a16:creationId xmlns:a16="http://schemas.microsoft.com/office/drawing/2014/main" id="{B11FB892-00BE-C8D4-7870-CFE3F93ACA0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90894" y="1211259"/>
            <a:ext cx="4176710" cy="4176710"/>
          </a:xfrm>
          <a:prstGeom prst="rect">
            <a:avLst/>
          </a:prstGeom>
          <a:solidFill>
            <a:srgbClr val="FFFFFF"/>
          </a:solidFill>
        </p:spPr>
      </p:pic>
    </p:spTree>
    <p:extLst>
      <p:ext uri="{BB962C8B-B14F-4D97-AF65-F5344CB8AC3E}">
        <p14:creationId xmlns:p14="http://schemas.microsoft.com/office/powerpoint/2010/main" val="178060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FA5A350-29E6-854F-F387-B3FD35727E8E}"/>
              </a:ext>
            </a:extLst>
          </p:cNvPr>
          <p:cNvSpPr>
            <a:spLocks noGrp="1"/>
          </p:cNvSpPr>
          <p:nvPr>
            <p:ph type="title"/>
          </p:nvPr>
        </p:nvSpPr>
        <p:spPr>
          <a:xfrm>
            <a:off x="720000" y="360000"/>
            <a:ext cx="9170279" cy="736959"/>
          </a:xfrm>
        </p:spPr>
        <p:txBody>
          <a:bodyPr>
            <a:noAutofit/>
          </a:bodyPr>
          <a:lstStyle/>
          <a:p>
            <a:r>
              <a:rPr lang="sv-SE" sz="2800" dirty="0"/>
              <a:t>Intäkter och kostnader ska styrkas med kvitto</a:t>
            </a:r>
          </a:p>
        </p:txBody>
      </p:sp>
      <p:sp>
        <p:nvSpPr>
          <p:cNvPr id="6" name="Platshållare för innehåll 5">
            <a:extLst>
              <a:ext uri="{FF2B5EF4-FFF2-40B4-BE49-F238E27FC236}">
                <a16:creationId xmlns:a16="http://schemas.microsoft.com/office/drawing/2014/main" id="{90DE690C-EBAD-C014-412A-BF5852B09D38}"/>
              </a:ext>
            </a:extLst>
          </p:cNvPr>
          <p:cNvSpPr>
            <a:spLocks noGrp="1"/>
          </p:cNvSpPr>
          <p:nvPr>
            <p:ph idx="11"/>
          </p:nvPr>
        </p:nvSpPr>
        <p:spPr>
          <a:xfrm>
            <a:off x="1080000" y="1620000"/>
            <a:ext cx="9170279" cy="4427356"/>
          </a:xfrm>
        </p:spPr>
        <p:txBody>
          <a:bodyPr/>
          <a:lstStyle/>
          <a:p>
            <a:r>
              <a:rPr lang="sv-SE" sz="1800" dirty="0">
                <a:effectLst/>
                <a:ea typeface="MS PMincho" panose="02020600040205080304" pitchFamily="18" charset="-128"/>
                <a:cs typeface="Times New Roman" panose="02020603050405020304" pitchFamily="18" charset="0"/>
              </a:rPr>
              <a:t>Alla intäkter och kostnader oavsett medel (kort, kontant eller </a:t>
            </a:r>
            <a:r>
              <a:rPr lang="sv-SE" sz="1800" dirty="0" err="1">
                <a:effectLst/>
                <a:ea typeface="MS PMincho" panose="02020600040205080304" pitchFamily="18" charset="-128"/>
                <a:cs typeface="Times New Roman" panose="02020603050405020304" pitchFamily="18" charset="0"/>
              </a:rPr>
              <a:t>Swish</a:t>
            </a:r>
            <a:r>
              <a:rPr lang="sv-SE" sz="1800" dirty="0">
                <a:effectLst/>
                <a:ea typeface="MS PMincho" panose="02020600040205080304" pitchFamily="18" charset="-128"/>
                <a:cs typeface="Times New Roman" panose="02020603050405020304" pitchFamily="18" charset="0"/>
              </a:rPr>
              <a:t>) ska styrkas med kvitto. </a:t>
            </a:r>
          </a:p>
          <a:p>
            <a:r>
              <a:rPr lang="sv-SE" sz="1800" dirty="0">
                <a:effectLst/>
                <a:ea typeface="MS PMincho" panose="02020600040205080304" pitchFamily="18" charset="-128"/>
                <a:cs typeface="Times New Roman" panose="02020603050405020304" pitchFamily="18" charset="0"/>
              </a:rPr>
              <a:t>Kvitton ska klistras upp på ett A4-papper och förses med ett löpande verifikationsnummer samt bokföras i kronologisk ordning i kassaboken. </a:t>
            </a:r>
          </a:p>
          <a:p>
            <a:r>
              <a:rPr lang="sv-SE" sz="1800" dirty="0">
                <a:effectLst/>
                <a:ea typeface="MS PMincho" panose="02020600040205080304" pitchFamily="18" charset="-128"/>
                <a:cs typeface="Times New Roman" panose="02020603050405020304" pitchFamily="18" charset="0"/>
              </a:rPr>
              <a:t>Kvittona skall förvaras i pärm. Använd en pärm per enskild. </a:t>
            </a:r>
          </a:p>
          <a:p>
            <a:pPr algn="just">
              <a:lnSpc>
                <a:spcPct val="115000"/>
              </a:lnSpc>
            </a:pPr>
            <a:r>
              <a:rPr lang="sv-SE" sz="1800" dirty="0">
                <a:effectLst/>
                <a:ea typeface="MS PMincho" panose="02020600040205080304" pitchFamily="18" charset="-128"/>
                <a:cs typeface="Times New Roman" panose="02020603050405020304" pitchFamily="18" charset="0"/>
              </a:rPr>
              <a:t>Kassabladen fylls i under arbetstid, på arbetsplatsen.</a:t>
            </a:r>
          </a:p>
          <a:p>
            <a:pPr algn="just">
              <a:lnSpc>
                <a:spcPct val="115000"/>
              </a:lnSpc>
              <a:spcAft>
                <a:spcPts val="800"/>
              </a:spcAft>
            </a:pPr>
            <a:r>
              <a:rPr lang="sv-SE" sz="1800" dirty="0">
                <a:effectLst/>
                <a:ea typeface="MS PMincho" panose="02020600040205080304" pitchFamily="18" charset="-128"/>
                <a:cs typeface="Times New Roman" panose="02020603050405020304" pitchFamily="18" charset="0"/>
              </a:rPr>
              <a:t>Varje transaktion ska bokföras med varaktig skrift i kassaboken (använd bläckpenna, blyerts får ej användas) och av texten ska det framgå vad transaktionen avser. Förutom texten ska datum och verifikationsnummer anges för varje transaktion. </a:t>
            </a:r>
          </a:p>
          <a:p>
            <a:r>
              <a:rPr lang="sv-SE" sz="1800" dirty="0">
                <a:effectLst/>
                <a:ea typeface="MS PMincho" panose="02020600040205080304" pitchFamily="18" charset="-128"/>
              </a:rPr>
              <a:t>Felaktigheter rättas genom att felaktig rad stryks över och rätt uppgifter fylls i på ny rad. </a:t>
            </a:r>
            <a:r>
              <a:rPr lang="sv-SE" sz="1800" dirty="0" err="1">
                <a:effectLst/>
                <a:ea typeface="MS PMincho" panose="02020600040205080304" pitchFamily="18" charset="-128"/>
              </a:rPr>
              <a:t>Tippex</a:t>
            </a:r>
            <a:r>
              <a:rPr lang="sv-SE" sz="1800" dirty="0">
                <a:effectLst/>
                <a:ea typeface="MS PMincho" panose="02020600040205080304" pitchFamily="18" charset="-128"/>
              </a:rPr>
              <a:t>, sudd och utrivning av sidor får inte göras. Både ansvarig personal och en kollega ska närvara. </a:t>
            </a:r>
            <a:endParaRPr lang="sv-SE" dirty="0"/>
          </a:p>
        </p:txBody>
      </p:sp>
    </p:spTree>
    <p:extLst>
      <p:ext uri="{BB962C8B-B14F-4D97-AF65-F5344CB8AC3E}">
        <p14:creationId xmlns:p14="http://schemas.microsoft.com/office/powerpoint/2010/main" val="636751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DB2D14-40FC-F7BE-DEA3-8452A104ADA2}"/>
              </a:ext>
            </a:extLst>
          </p:cNvPr>
          <p:cNvSpPr>
            <a:spLocks noGrp="1"/>
          </p:cNvSpPr>
          <p:nvPr>
            <p:ph type="title"/>
          </p:nvPr>
        </p:nvSpPr>
        <p:spPr>
          <a:xfrm>
            <a:off x="720000" y="360000"/>
            <a:ext cx="9170279" cy="736959"/>
          </a:xfrm>
        </p:spPr>
        <p:txBody>
          <a:bodyPr/>
          <a:lstStyle/>
          <a:p>
            <a:r>
              <a:rPr lang="sv-SE" dirty="0"/>
              <a:t>Fortsättning </a:t>
            </a:r>
          </a:p>
        </p:txBody>
      </p:sp>
      <p:sp>
        <p:nvSpPr>
          <p:cNvPr id="3" name="Platshållare för innehåll 2">
            <a:extLst>
              <a:ext uri="{FF2B5EF4-FFF2-40B4-BE49-F238E27FC236}">
                <a16:creationId xmlns:a16="http://schemas.microsoft.com/office/drawing/2014/main" id="{E2F98B0F-2BA9-F761-4952-AB26D4740870}"/>
              </a:ext>
            </a:extLst>
          </p:cNvPr>
          <p:cNvSpPr>
            <a:spLocks noGrp="1"/>
          </p:cNvSpPr>
          <p:nvPr>
            <p:ph idx="11"/>
          </p:nvPr>
        </p:nvSpPr>
        <p:spPr>
          <a:xfrm>
            <a:off x="1080000" y="1800000"/>
            <a:ext cx="9292725" cy="4175124"/>
          </a:xfrm>
        </p:spPr>
        <p:txBody>
          <a:bodyPr/>
          <a:lstStyle/>
          <a:p>
            <a:pPr>
              <a:lnSpc>
                <a:spcPct val="115000"/>
              </a:lnSpc>
            </a:pPr>
            <a:r>
              <a:rPr lang="sv-SE" sz="1800" dirty="0">
                <a:effectLst/>
                <a:ea typeface="MS PMincho" panose="02020600040205080304" pitchFamily="18" charset="-128"/>
                <a:cs typeface="Times New Roman" panose="02020603050405020304" pitchFamily="18" charset="0"/>
              </a:rPr>
              <a:t>För alla privata medel ska regelbunden schemalagd avstämning ske. Det görs med två medarbetare närvarande och tidsintervallet bestäms individuellt och skall framgå på den enskildes </a:t>
            </a:r>
            <a:r>
              <a:rPr lang="sv-SE" sz="1800" dirty="0" err="1">
                <a:effectLst/>
                <a:ea typeface="MS PMincho" panose="02020600040205080304" pitchFamily="18" charset="-128"/>
                <a:cs typeface="Times New Roman" panose="02020603050405020304" pitchFamily="18" charset="0"/>
              </a:rPr>
              <a:t>kassablad</a:t>
            </a:r>
            <a:r>
              <a:rPr lang="sv-SE" sz="1800" dirty="0">
                <a:effectLst/>
                <a:ea typeface="MS PMincho" panose="02020600040205080304" pitchFamily="18" charset="-128"/>
                <a:cs typeface="Times New Roman" panose="02020603050405020304" pitchFamily="18" charset="0"/>
              </a:rPr>
              <a:t>. Avvikelse rapporteras till enhetschef.</a:t>
            </a:r>
          </a:p>
          <a:p>
            <a:pPr>
              <a:lnSpc>
                <a:spcPct val="115000"/>
              </a:lnSpc>
            </a:pPr>
            <a:r>
              <a:rPr lang="sv-SE" sz="1800" dirty="0">
                <a:effectLst/>
                <a:ea typeface="MS PMincho" panose="02020600040205080304" pitchFamily="18" charset="-128"/>
                <a:cs typeface="Times New Roman" panose="02020603050405020304" pitchFamily="18" charset="0"/>
              </a:rPr>
              <a:t>Vid nytt år ska ny kassabok påbörjas och verifikationsserien ska börja om och starta på 1. </a:t>
            </a:r>
          </a:p>
          <a:p>
            <a:pPr>
              <a:lnSpc>
                <a:spcPct val="115000"/>
              </a:lnSpc>
            </a:pPr>
            <a:r>
              <a:rPr lang="sv-SE" sz="1800" dirty="0">
                <a:effectLst/>
                <a:ea typeface="MS PMincho" panose="02020600040205080304" pitchFamily="18" charset="-128"/>
                <a:cs typeface="Times New Roman" panose="02020603050405020304" pitchFamily="18" charset="0"/>
              </a:rPr>
              <a:t>Vid semester eller annan frånvaro av ordinarie personal rekommenderas att större och nödvändiga inköp planeras och görs i god tid innan. Annan ordinarie personal utses av enhetschef vid semester eller annan frånvaro och övertar ansvaret för hanteringen enligt denna rutin. </a:t>
            </a:r>
          </a:p>
          <a:p>
            <a:endParaRPr lang="sv-SE" dirty="0"/>
          </a:p>
        </p:txBody>
      </p:sp>
    </p:spTree>
    <p:extLst>
      <p:ext uri="{BB962C8B-B14F-4D97-AF65-F5344CB8AC3E}">
        <p14:creationId xmlns:p14="http://schemas.microsoft.com/office/powerpoint/2010/main" val="2128482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2C0314-3EB1-9F2C-F913-4D4B0AD168A6}"/>
              </a:ext>
            </a:extLst>
          </p:cNvPr>
          <p:cNvSpPr>
            <a:spLocks noGrp="1"/>
          </p:cNvSpPr>
          <p:nvPr>
            <p:ph type="title"/>
          </p:nvPr>
        </p:nvSpPr>
        <p:spPr>
          <a:xfrm>
            <a:off x="720000" y="360000"/>
            <a:ext cx="9170279" cy="736959"/>
          </a:xfrm>
        </p:spPr>
        <p:txBody>
          <a:bodyPr anchor="ctr">
            <a:normAutofit/>
          </a:bodyPr>
          <a:lstStyle/>
          <a:p>
            <a:r>
              <a:rPr lang="sv-SE" sz="2300" dirty="0"/>
              <a:t>Kontanta medel som brukaren kvitterar ut </a:t>
            </a:r>
            <a:br>
              <a:rPr lang="sv-SE" sz="2300" dirty="0"/>
            </a:br>
            <a:r>
              <a:rPr lang="sv-SE" sz="2300" dirty="0"/>
              <a:t>för mindre aktiviteter</a:t>
            </a:r>
          </a:p>
        </p:txBody>
      </p:sp>
      <p:sp>
        <p:nvSpPr>
          <p:cNvPr id="3" name="Platshållare för innehåll 2">
            <a:extLst>
              <a:ext uri="{FF2B5EF4-FFF2-40B4-BE49-F238E27FC236}">
                <a16:creationId xmlns:a16="http://schemas.microsoft.com/office/drawing/2014/main" id="{CE022DB8-951A-58E1-199D-B9A7438F9EFE}"/>
              </a:ext>
            </a:extLst>
          </p:cNvPr>
          <p:cNvSpPr>
            <a:spLocks noGrp="1"/>
          </p:cNvSpPr>
          <p:nvPr>
            <p:ph sz="half" idx="10"/>
          </p:nvPr>
        </p:nvSpPr>
        <p:spPr>
          <a:xfrm>
            <a:off x="1080000" y="1620000"/>
            <a:ext cx="5678925" cy="4194629"/>
          </a:xfrm>
        </p:spPr>
        <p:txBody>
          <a:bodyPr>
            <a:normAutofit/>
          </a:bodyPr>
          <a:lstStyle/>
          <a:p>
            <a:pPr>
              <a:lnSpc>
                <a:spcPct val="100000"/>
              </a:lnSpc>
            </a:pPr>
            <a:r>
              <a:rPr lang="sv-SE" sz="1700" dirty="0">
                <a:effectLst/>
              </a:rPr>
              <a:t>Kontanta medel som den enskilde kvitterar ut för mindre aktiviteter och inköp i vardagen bokförs i kassaboken med texten ”Mindre utgifter”. </a:t>
            </a:r>
          </a:p>
          <a:p>
            <a:pPr>
              <a:lnSpc>
                <a:spcPct val="100000"/>
              </a:lnSpc>
            </a:pPr>
            <a:r>
              <a:rPr lang="sv-SE" sz="1700" dirty="0">
                <a:effectLst/>
              </a:rPr>
              <a:t>Hur stort belopp som kvitteras ut avgörs efter vad som är rimligt utifrån den enskildes behov, dock bör det alltid finnas en summa tillgängligt för utflykter eller mindre inköp. </a:t>
            </a:r>
          </a:p>
          <a:p>
            <a:pPr>
              <a:lnSpc>
                <a:spcPct val="100000"/>
              </a:lnSpc>
            </a:pPr>
            <a:r>
              <a:rPr lang="sv-SE" sz="1700" dirty="0">
                <a:effectLst/>
              </a:rPr>
              <a:t>Kvittensen skall i första hand signeras av den enskilde och ansvarig personal, eller om detta inte är möjligt, av två ur personalen. </a:t>
            </a:r>
          </a:p>
          <a:p>
            <a:pPr>
              <a:lnSpc>
                <a:spcPct val="100000"/>
              </a:lnSpc>
            </a:pPr>
            <a:r>
              <a:rPr lang="sv-SE" sz="1700" dirty="0">
                <a:effectLst/>
              </a:rPr>
              <a:t>Transaktionen hanteras som en vanlig verifikation och bokförs i kassaboken. Inköpen som görs med dessa pengar skall inte redovisas. Endast ”uttag” av pengarna för mindre utgifter bokförs. </a:t>
            </a:r>
          </a:p>
          <a:p>
            <a:pPr>
              <a:lnSpc>
                <a:spcPct val="100000"/>
              </a:lnSpc>
            </a:pPr>
            <a:endParaRPr lang="sv-SE" sz="1700" dirty="0"/>
          </a:p>
        </p:txBody>
      </p:sp>
      <p:pic>
        <p:nvPicPr>
          <p:cNvPr id="11266" name="Picture 2" descr="Mynt.pdf">
            <a:extLst>
              <a:ext uri="{FF2B5EF4-FFF2-40B4-BE49-F238E27FC236}">
                <a16:creationId xmlns:a16="http://schemas.microsoft.com/office/drawing/2014/main" id="{002F4F13-B06E-0595-67B8-2CD4ED04F6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80287" y="1620000"/>
            <a:ext cx="4175125" cy="4175125"/>
          </a:xfrm>
          <a:prstGeom prst="rect">
            <a:avLst/>
          </a:prstGeom>
          <a:solidFill>
            <a:srgbClr val="FFFFFF"/>
          </a:solidFill>
        </p:spPr>
      </p:pic>
    </p:spTree>
    <p:extLst>
      <p:ext uri="{BB962C8B-B14F-4D97-AF65-F5344CB8AC3E}">
        <p14:creationId xmlns:p14="http://schemas.microsoft.com/office/powerpoint/2010/main" val="1062669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26F4B19-734B-7F24-9700-8DC7E7957E8D}"/>
              </a:ext>
            </a:extLst>
          </p:cNvPr>
          <p:cNvSpPr>
            <a:spLocks noGrp="1"/>
          </p:cNvSpPr>
          <p:nvPr>
            <p:ph type="ctrTitle"/>
          </p:nvPr>
        </p:nvSpPr>
        <p:spPr/>
        <p:txBody>
          <a:bodyPr/>
          <a:lstStyle/>
          <a:p>
            <a:r>
              <a:rPr lang="sv-SE" sz="4000" dirty="0"/>
              <a:t>Redovisning till</a:t>
            </a:r>
            <a:br>
              <a:rPr lang="sv-SE" sz="4000" dirty="0"/>
            </a:br>
            <a:r>
              <a:rPr lang="sv-SE" sz="4000" dirty="0"/>
              <a:t>god man/förvaltare</a:t>
            </a:r>
          </a:p>
        </p:txBody>
      </p:sp>
    </p:spTree>
    <p:extLst>
      <p:ext uri="{BB962C8B-B14F-4D97-AF65-F5344CB8AC3E}">
        <p14:creationId xmlns:p14="http://schemas.microsoft.com/office/powerpoint/2010/main" val="1138621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CF9013B-3FE0-B795-0FFD-14394E8577B8}"/>
              </a:ext>
            </a:extLst>
          </p:cNvPr>
          <p:cNvSpPr>
            <a:spLocks noGrp="1"/>
          </p:cNvSpPr>
          <p:nvPr>
            <p:ph type="title"/>
          </p:nvPr>
        </p:nvSpPr>
        <p:spPr>
          <a:xfrm>
            <a:off x="720000" y="360000"/>
            <a:ext cx="9170279" cy="736959"/>
          </a:xfrm>
        </p:spPr>
        <p:txBody>
          <a:bodyPr/>
          <a:lstStyle/>
          <a:p>
            <a:r>
              <a:rPr lang="sv-SE" dirty="0"/>
              <a:t>Redovisning till god man/förvaltare</a:t>
            </a:r>
          </a:p>
        </p:txBody>
      </p:sp>
      <p:sp>
        <p:nvSpPr>
          <p:cNvPr id="4" name="Platshållare för innehåll 3">
            <a:extLst>
              <a:ext uri="{FF2B5EF4-FFF2-40B4-BE49-F238E27FC236}">
                <a16:creationId xmlns:a16="http://schemas.microsoft.com/office/drawing/2014/main" id="{BD12240B-8AC8-8C8C-9EFA-747E8F47FD55}"/>
              </a:ext>
            </a:extLst>
          </p:cNvPr>
          <p:cNvSpPr>
            <a:spLocks noGrp="1"/>
          </p:cNvSpPr>
          <p:nvPr>
            <p:ph idx="11"/>
          </p:nvPr>
        </p:nvSpPr>
        <p:spPr>
          <a:xfrm>
            <a:off x="1080000" y="1620000"/>
            <a:ext cx="9006975" cy="4175124"/>
          </a:xfrm>
        </p:spPr>
        <p:txBody>
          <a:bodyPr/>
          <a:lstStyle/>
          <a:p>
            <a:pPr>
              <a:lnSpc>
                <a:spcPct val="115000"/>
              </a:lnSpc>
              <a:spcAft>
                <a:spcPts val="800"/>
              </a:spcAft>
            </a:pPr>
            <a:r>
              <a:rPr lang="sv-SE" sz="1800" dirty="0">
                <a:effectLst/>
                <a:ea typeface="MS PMincho" panose="02020600040205080304" pitchFamily="18" charset="-128"/>
                <a:cs typeface="Times New Roman" panose="02020603050405020304" pitchFamily="18" charset="0"/>
              </a:rPr>
              <a:t>Behörig ställföreträdare ska få ta del av kassaboken för granskning minst två gånger per år. Dock rekommenderas att behörig ställföreträdare får ta del av kassaboken en gång per månad. </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Behörig ställföreträdare ska granska alla bokförda ekonomiska transaktioner samt signeringslistan:</a:t>
            </a:r>
          </a:p>
          <a:p>
            <a:pPr marL="342900" lvl="0" indent="-342900">
              <a:lnSpc>
                <a:spcPct val="115000"/>
              </a:lnSpc>
              <a:buFont typeface="Times New Roman" panose="02020603050405020304" pitchFamily="18" charset="0"/>
              <a:buChar char="-"/>
            </a:pPr>
            <a:r>
              <a:rPr lang="sv-SE" sz="1800" dirty="0">
                <a:effectLst/>
                <a:ea typeface="MS PMincho" panose="02020600040205080304" pitchFamily="18" charset="-128"/>
                <a:cs typeface="Times New Roman" panose="02020603050405020304" pitchFamily="18" charset="0"/>
              </a:rPr>
              <a:t>Ställföreträdare godkänner och bekräftar att bokföringen har skett på korrekt sätt genom att, i kassaboken, skriva: ”</a:t>
            </a:r>
            <a:r>
              <a:rPr lang="sv-SE" sz="1800" dirty="0">
                <a:effectLst/>
                <a:ea typeface="Times New Roman" panose="02020603050405020304" pitchFamily="18" charset="0"/>
                <a:cs typeface="Times New Roman" panose="02020603050405020304" pitchFamily="18" charset="0"/>
              </a:rPr>
              <a:t>Bekräftar mottagande av kvitton och kassabokens kopia. Transaktionerna bedöms vara korrekta utifrån det jag kan kontrollera inom ramen för mitt ställföreträdarskap.”</a:t>
            </a:r>
            <a:r>
              <a:rPr lang="sv-SE" sz="1800" dirty="0">
                <a:effectLst/>
                <a:ea typeface="MS PMincho" panose="02020600040205080304" pitchFamily="18" charset="-128"/>
                <a:cs typeface="Times New Roman" panose="02020603050405020304" pitchFamily="18" charset="0"/>
              </a:rPr>
              <a:t> </a:t>
            </a:r>
          </a:p>
          <a:p>
            <a:pPr marL="342900" lvl="0" indent="-342900">
              <a:lnSpc>
                <a:spcPct val="115000"/>
              </a:lnSpc>
              <a:spcAft>
                <a:spcPts val="800"/>
              </a:spcAft>
              <a:buFont typeface="Times New Roman" panose="02020603050405020304" pitchFamily="18" charset="0"/>
              <a:buChar char="-"/>
            </a:pPr>
            <a:r>
              <a:rPr lang="sv-SE" sz="1800" dirty="0">
                <a:effectLst/>
                <a:ea typeface="MS PMincho" panose="02020600040205080304" pitchFamily="18" charset="-128"/>
                <a:cs typeface="Times New Roman" panose="02020603050405020304" pitchFamily="18" charset="0"/>
              </a:rPr>
              <a:t>Efter granskning tas kopior på kassabladen och kvitton. Ställföreträdaren ges kopia av kassabladen och alla granskade kvitton i original. </a:t>
            </a:r>
          </a:p>
          <a:p>
            <a:endParaRPr lang="sv-SE" dirty="0"/>
          </a:p>
        </p:txBody>
      </p:sp>
    </p:spTree>
    <p:extLst>
      <p:ext uri="{BB962C8B-B14F-4D97-AF65-F5344CB8AC3E}">
        <p14:creationId xmlns:p14="http://schemas.microsoft.com/office/powerpoint/2010/main" val="4198784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C054F68-AA58-277B-2E27-70378B8E6CF1}"/>
              </a:ext>
            </a:extLst>
          </p:cNvPr>
          <p:cNvSpPr>
            <a:spLocks noGrp="1"/>
          </p:cNvSpPr>
          <p:nvPr>
            <p:ph type="ctrTitle"/>
          </p:nvPr>
        </p:nvSpPr>
        <p:spPr/>
        <p:txBody>
          <a:bodyPr/>
          <a:lstStyle/>
          <a:p>
            <a:r>
              <a:rPr lang="sv-SE" dirty="0"/>
              <a:t>Arkivering av </a:t>
            </a:r>
            <a:r>
              <a:rPr lang="sv-SE" dirty="0" err="1"/>
              <a:t>kassablad</a:t>
            </a:r>
            <a:r>
              <a:rPr lang="sv-SE" dirty="0"/>
              <a:t> och kopior på kvitton</a:t>
            </a:r>
          </a:p>
        </p:txBody>
      </p:sp>
    </p:spTree>
    <p:extLst>
      <p:ext uri="{BB962C8B-B14F-4D97-AF65-F5344CB8AC3E}">
        <p14:creationId xmlns:p14="http://schemas.microsoft.com/office/powerpoint/2010/main" val="4173210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75003F5-CD0A-7FD4-953D-5AB47714B038}"/>
              </a:ext>
            </a:extLst>
          </p:cNvPr>
          <p:cNvSpPr>
            <a:spLocks noGrp="1"/>
          </p:cNvSpPr>
          <p:nvPr>
            <p:ph type="title"/>
          </p:nvPr>
        </p:nvSpPr>
        <p:spPr>
          <a:xfrm>
            <a:off x="720000" y="360000"/>
            <a:ext cx="9170279" cy="736959"/>
          </a:xfrm>
        </p:spPr>
        <p:txBody>
          <a:bodyPr/>
          <a:lstStyle/>
          <a:p>
            <a:r>
              <a:rPr lang="sv-SE" dirty="0"/>
              <a:t>Arkivering</a:t>
            </a:r>
          </a:p>
        </p:txBody>
      </p:sp>
      <p:sp>
        <p:nvSpPr>
          <p:cNvPr id="4" name="Platshållare för innehåll 3">
            <a:extLst>
              <a:ext uri="{FF2B5EF4-FFF2-40B4-BE49-F238E27FC236}">
                <a16:creationId xmlns:a16="http://schemas.microsoft.com/office/drawing/2014/main" id="{157DAD9E-692F-17E7-C0DD-A516DC7F8787}"/>
              </a:ext>
            </a:extLst>
          </p:cNvPr>
          <p:cNvSpPr>
            <a:spLocks noGrp="1"/>
          </p:cNvSpPr>
          <p:nvPr>
            <p:ph idx="11"/>
          </p:nvPr>
        </p:nvSpPr>
        <p:spPr>
          <a:xfrm>
            <a:off x="1080000" y="1620000"/>
            <a:ext cx="9170279" cy="4175124"/>
          </a:xfrm>
        </p:spPr>
        <p:txBody>
          <a:bodyPr/>
          <a:lstStyle/>
          <a:p>
            <a:pPr marL="0" indent="0">
              <a:lnSpc>
                <a:spcPct val="115000"/>
              </a:lnSpc>
              <a:spcAft>
                <a:spcPts val="800"/>
              </a:spcAft>
              <a:buNone/>
            </a:pPr>
            <a:r>
              <a:rPr lang="sv-SE" sz="1800" dirty="0">
                <a:effectLst/>
                <a:ea typeface="MS PMincho" panose="02020600040205080304" pitchFamily="18" charset="-128"/>
                <a:cs typeface="Times New Roman" panose="02020603050405020304" pitchFamily="18" charset="0"/>
              </a:rPr>
              <a:t>För att kunna bevisa att vi har hanterat den enskildes medel på ett korrekt sätt ska kassabladen och tillhörande kopior på kvitton sparas i 10 år enligt nedanstående: </a:t>
            </a:r>
          </a:p>
          <a:p>
            <a:pPr marL="342900" lvl="0" indent="-342900">
              <a:lnSpc>
                <a:spcPct val="115000"/>
              </a:lnSpc>
              <a:buFont typeface="+mj-lt"/>
              <a:buAutoNum type="arabicPeriod"/>
            </a:pPr>
            <a:r>
              <a:rPr lang="sv-SE" sz="1800" dirty="0">
                <a:effectLst/>
                <a:ea typeface="MS PMincho" panose="02020600040205080304" pitchFamily="18" charset="-128"/>
                <a:cs typeface="Times New Roman" panose="02020603050405020304" pitchFamily="18" charset="0"/>
              </a:rPr>
              <a:t>Kassabladen (original) och kopior på kvitton sparas på enheten i 1 år och därefter skickas till arkivet på Selma Lagerlöfs center för arkivering. </a:t>
            </a:r>
          </a:p>
          <a:p>
            <a:pPr marL="342900" lvl="0" indent="-342900">
              <a:lnSpc>
                <a:spcPct val="115000"/>
              </a:lnSpc>
              <a:buFont typeface="+mj-lt"/>
              <a:buAutoNum type="arabicPeriod"/>
            </a:pPr>
            <a:r>
              <a:rPr lang="sv-SE" sz="1800" dirty="0">
                <a:effectLst/>
                <a:ea typeface="MS PMincho" panose="02020600040205080304" pitchFamily="18" charset="-128"/>
                <a:cs typeface="Times New Roman" panose="02020603050405020304" pitchFamily="18" charset="0"/>
              </a:rPr>
              <a:t>Kassbladen samt kopior på tillhörande kvitton ska skickas till arkivet tillsammans med ett försättsblad där brukarens personnummer samt vilken enhet eller boende som skickat handlingarna framgår. </a:t>
            </a:r>
          </a:p>
          <a:p>
            <a:pPr marL="342900" lvl="0" indent="-342900">
              <a:lnSpc>
                <a:spcPct val="115000"/>
              </a:lnSpc>
              <a:spcAft>
                <a:spcPts val="800"/>
              </a:spcAft>
              <a:buFont typeface="+mj-lt"/>
              <a:buAutoNum type="arabicPeriod"/>
            </a:pPr>
            <a:r>
              <a:rPr lang="sv-SE" sz="1800" dirty="0">
                <a:effectLst/>
                <a:ea typeface="MS PMincho" panose="02020600040205080304" pitchFamily="18" charset="-128"/>
                <a:cs typeface="Times New Roman" panose="02020603050405020304" pitchFamily="18" charset="0"/>
              </a:rPr>
              <a:t>Placera </a:t>
            </a:r>
            <a:r>
              <a:rPr lang="sv-SE" sz="1800" dirty="0" err="1">
                <a:effectLst/>
                <a:ea typeface="MS PMincho" panose="02020600040205080304" pitchFamily="18" charset="-128"/>
                <a:cs typeface="Times New Roman" panose="02020603050405020304" pitchFamily="18" charset="0"/>
              </a:rPr>
              <a:t>kassablad</a:t>
            </a:r>
            <a:r>
              <a:rPr lang="sv-SE" sz="1800" dirty="0">
                <a:effectLst/>
                <a:ea typeface="MS PMincho" panose="02020600040205080304" pitchFamily="18" charset="-128"/>
                <a:cs typeface="Times New Roman" panose="02020603050405020304" pitchFamily="18" charset="0"/>
              </a:rPr>
              <a:t>, kopia på kvitton samt försättsblad i ett förslutet kuvert som därefter placeras i ett internpostkuvert adresserat till “Arkivet, Funktionsstöd, Selma Lagerlöfs torg 2”. </a:t>
            </a:r>
          </a:p>
          <a:p>
            <a:endParaRPr lang="sv-SE" dirty="0"/>
          </a:p>
        </p:txBody>
      </p:sp>
    </p:spTree>
    <p:extLst>
      <p:ext uri="{BB962C8B-B14F-4D97-AF65-F5344CB8AC3E}">
        <p14:creationId xmlns:p14="http://schemas.microsoft.com/office/powerpoint/2010/main" val="1146488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07C73E-D6AD-F73E-273C-CA215C68FCFD}"/>
              </a:ext>
            </a:extLst>
          </p:cNvPr>
          <p:cNvSpPr>
            <a:spLocks noGrp="1"/>
          </p:cNvSpPr>
          <p:nvPr>
            <p:ph type="ctrTitle"/>
          </p:nvPr>
        </p:nvSpPr>
        <p:spPr/>
        <p:txBody>
          <a:bodyPr/>
          <a:lstStyle/>
          <a:p>
            <a:r>
              <a:rPr lang="sv-SE" sz="4000" dirty="0"/>
              <a:t>Avslut hantering av den enskildes privata medel</a:t>
            </a:r>
          </a:p>
        </p:txBody>
      </p:sp>
    </p:spTree>
    <p:extLst>
      <p:ext uri="{BB962C8B-B14F-4D97-AF65-F5344CB8AC3E}">
        <p14:creationId xmlns:p14="http://schemas.microsoft.com/office/powerpoint/2010/main" val="1042546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E1AB86-6E9C-0414-AE42-82AF2D26D3F3}"/>
              </a:ext>
            </a:extLst>
          </p:cNvPr>
          <p:cNvSpPr>
            <a:spLocks noGrp="1"/>
          </p:cNvSpPr>
          <p:nvPr>
            <p:ph type="title"/>
          </p:nvPr>
        </p:nvSpPr>
        <p:spPr>
          <a:xfrm>
            <a:off x="720000" y="360000"/>
            <a:ext cx="9170279" cy="736959"/>
          </a:xfrm>
        </p:spPr>
        <p:txBody>
          <a:bodyPr/>
          <a:lstStyle/>
          <a:p>
            <a:r>
              <a:rPr lang="sv-SE" dirty="0"/>
              <a:t>Avslut</a:t>
            </a:r>
          </a:p>
        </p:txBody>
      </p:sp>
      <p:sp>
        <p:nvSpPr>
          <p:cNvPr id="3" name="Platshållare för innehåll 2">
            <a:extLst>
              <a:ext uri="{FF2B5EF4-FFF2-40B4-BE49-F238E27FC236}">
                <a16:creationId xmlns:a16="http://schemas.microsoft.com/office/drawing/2014/main" id="{43C2691D-DE58-6A34-FFA6-152ED019880B}"/>
              </a:ext>
            </a:extLst>
          </p:cNvPr>
          <p:cNvSpPr>
            <a:spLocks noGrp="1"/>
          </p:cNvSpPr>
          <p:nvPr>
            <p:ph idx="11"/>
          </p:nvPr>
        </p:nvSpPr>
        <p:spPr>
          <a:xfrm>
            <a:off x="1080001" y="1620000"/>
            <a:ext cx="8940300" cy="4761750"/>
          </a:xfrm>
        </p:spPr>
        <p:txBody>
          <a:bodyPr/>
          <a:lstStyle/>
          <a:p>
            <a:pPr>
              <a:lnSpc>
                <a:spcPct val="115000"/>
              </a:lnSpc>
              <a:spcAft>
                <a:spcPts val="800"/>
              </a:spcAft>
            </a:pPr>
            <a:r>
              <a:rPr lang="sv-SE" sz="1800" dirty="0">
                <a:effectLst/>
                <a:ea typeface="MS PMincho" panose="02020600040205080304" pitchFamily="18" charset="-128"/>
                <a:cs typeface="Times New Roman" panose="02020603050405020304" pitchFamily="18" charset="0"/>
              </a:rPr>
              <a:t>Om den enskilde flyttar till annat boende eller avlider ska hanteringen av privata medel avslutas. Ansvar och befogenheter övergår till det nya boendet eller dödsbodelägaren/ägarna. Hanteringen ska även avslutas om den enskilde återkallar sitt samtycke. </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Avslutning av privata medel ska ske enligt följande: </a:t>
            </a:r>
          </a:p>
          <a:p>
            <a:pPr marL="569683" lvl="1" indent="-342900">
              <a:lnSpc>
                <a:spcPct val="115000"/>
              </a:lnSpc>
              <a:spcAft>
                <a:spcPts val="800"/>
              </a:spcAft>
              <a:buFont typeface="+mj-lt"/>
              <a:buAutoNum type="arabicPeriod"/>
            </a:pPr>
            <a:r>
              <a:rPr lang="sv-SE" sz="1800" dirty="0">
                <a:effectLst/>
                <a:ea typeface="MS PMincho" panose="02020600040205080304" pitchFamily="18" charset="-128"/>
                <a:cs typeface="Times New Roman" panose="02020603050405020304" pitchFamily="18" charset="0"/>
              </a:rPr>
              <a:t>Om kontanta medel finns sätts dessa in på den enskildes bankkonto av ställföreträdaren. Överlämnandet av kontanta medel till ställföreträdaren bokförs som en utgift i kassaboken med texten ”Överlämning för insättning bank”, saldot i kassaboken för kontanter ska då vara noll. Kort återlämnas till ställföreträdare och på baksidan av befintlig överenskommelse görs en notering om återlämnat kort, datum, samt namn och signatur av ställföreträdare, personal, ansvarig chef och om möjligt, brukare. </a:t>
            </a:r>
          </a:p>
          <a:p>
            <a:endParaRPr lang="sv-SE" dirty="0"/>
          </a:p>
        </p:txBody>
      </p:sp>
    </p:spTree>
    <p:extLst>
      <p:ext uri="{BB962C8B-B14F-4D97-AF65-F5344CB8AC3E}">
        <p14:creationId xmlns:p14="http://schemas.microsoft.com/office/powerpoint/2010/main" val="50218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53F0C-7560-4974-BF9D-87A02AF4FE82}"/>
              </a:ext>
            </a:extLst>
          </p:cNvPr>
          <p:cNvSpPr>
            <a:spLocks noGrp="1"/>
          </p:cNvSpPr>
          <p:nvPr>
            <p:ph type="title"/>
          </p:nvPr>
        </p:nvSpPr>
        <p:spPr/>
        <p:txBody>
          <a:bodyPr anchor="ctr">
            <a:normAutofit/>
          </a:bodyPr>
          <a:lstStyle/>
          <a:p>
            <a:r>
              <a:rPr lang="sv-SE" dirty="0"/>
              <a:t>Rutinens upplägg</a:t>
            </a:r>
          </a:p>
        </p:txBody>
      </p:sp>
      <p:sp>
        <p:nvSpPr>
          <p:cNvPr id="4" name="Platshållare för innehåll 3">
            <a:extLst>
              <a:ext uri="{FF2B5EF4-FFF2-40B4-BE49-F238E27FC236}">
                <a16:creationId xmlns:a16="http://schemas.microsoft.com/office/drawing/2014/main" id="{A219C43E-7779-7FB3-F33A-CA26BAD18AF7}"/>
              </a:ext>
            </a:extLst>
          </p:cNvPr>
          <p:cNvSpPr>
            <a:spLocks noGrp="1"/>
          </p:cNvSpPr>
          <p:nvPr>
            <p:ph idx="11"/>
          </p:nvPr>
        </p:nvSpPr>
        <p:spPr>
          <a:xfrm>
            <a:off x="1080000" y="1620000"/>
            <a:ext cx="9349875" cy="4175124"/>
          </a:xfrm>
        </p:spPr>
        <p:txBody>
          <a:bodyPr>
            <a:normAutofit/>
          </a:bodyPr>
          <a:lstStyle/>
          <a:p>
            <a:r>
              <a:rPr lang="sv-SE" dirty="0">
                <a:effectLst/>
                <a:ea typeface="MS PMincho" panose="02020600040205080304" pitchFamily="18" charset="-128"/>
                <a:cs typeface="Times New Roman" panose="02020603050405020304" pitchFamily="18" charset="0"/>
              </a:rPr>
              <a:t>Förvaltningen för </a:t>
            </a:r>
            <a:r>
              <a:rPr lang="sv-SE" dirty="0" err="1">
                <a:effectLst/>
                <a:ea typeface="MS PMincho" panose="02020600040205080304" pitchFamily="18" charset="-128"/>
                <a:cs typeface="Times New Roman" panose="02020603050405020304" pitchFamily="18" charset="0"/>
              </a:rPr>
              <a:t>funktionsstöd</a:t>
            </a:r>
            <a:r>
              <a:rPr lang="sv-SE" dirty="0">
                <a:effectLst/>
                <a:ea typeface="MS PMincho" panose="02020600040205080304" pitchFamily="18" charset="-128"/>
                <a:cs typeface="Times New Roman" panose="02020603050405020304" pitchFamily="18" charset="0"/>
              </a:rPr>
              <a:t> utför en rad olika typer av insatser. </a:t>
            </a:r>
          </a:p>
          <a:p>
            <a:r>
              <a:rPr lang="sv-SE" dirty="0">
                <a:effectLst/>
                <a:ea typeface="MS PMincho" panose="02020600040205080304" pitchFamily="18" charset="-128"/>
                <a:cs typeface="Times New Roman" panose="02020603050405020304" pitchFamily="18" charset="0"/>
              </a:rPr>
              <a:t>Detta gör att det skiljer sig åt i vilken omfattning personal involveras i hanteringen av privata medel. Dock gäller en huvudregel för alla: Den enskilde ska hantera sina privata medel på egen hand eller av behörig ställföreträdare. När behovet inte kan tillgodoses på annat sätt behöver personal ibland vara ett stöd i hanteringen av privata medel. </a:t>
            </a:r>
          </a:p>
          <a:p>
            <a:r>
              <a:rPr lang="sv-SE" dirty="0"/>
              <a:t>Rutinerna ser olika ut för verksamheter som har en viss hantering av privata medel och verksamheter som har en mer omfattande hantering av privata medel. </a:t>
            </a:r>
          </a:p>
          <a:p>
            <a:pPr marL="0" indent="0">
              <a:buNone/>
            </a:pPr>
            <a:r>
              <a:rPr lang="sv-SE" dirty="0"/>
              <a:t> </a:t>
            </a:r>
          </a:p>
        </p:txBody>
      </p:sp>
    </p:spTree>
    <p:extLst>
      <p:ext uri="{BB962C8B-B14F-4D97-AF65-F5344CB8AC3E}">
        <p14:creationId xmlns:p14="http://schemas.microsoft.com/office/powerpoint/2010/main" val="2799452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1A8788-EDAD-CEEB-760F-D9DE28194591}"/>
              </a:ext>
            </a:extLst>
          </p:cNvPr>
          <p:cNvSpPr>
            <a:spLocks noGrp="1"/>
          </p:cNvSpPr>
          <p:nvPr>
            <p:ph type="title"/>
          </p:nvPr>
        </p:nvSpPr>
        <p:spPr>
          <a:xfrm>
            <a:off x="720000" y="360000"/>
            <a:ext cx="9170279" cy="736959"/>
          </a:xfrm>
        </p:spPr>
        <p:txBody>
          <a:bodyPr/>
          <a:lstStyle/>
          <a:p>
            <a:r>
              <a:rPr lang="sv-SE" dirty="0"/>
              <a:t>Fortsättning…</a:t>
            </a:r>
          </a:p>
        </p:txBody>
      </p:sp>
      <p:sp>
        <p:nvSpPr>
          <p:cNvPr id="3" name="Platshållare för innehåll 2">
            <a:extLst>
              <a:ext uri="{FF2B5EF4-FFF2-40B4-BE49-F238E27FC236}">
                <a16:creationId xmlns:a16="http://schemas.microsoft.com/office/drawing/2014/main" id="{A1486EE4-5CB3-93A5-3E39-1B0D3CDC0BE3}"/>
              </a:ext>
            </a:extLst>
          </p:cNvPr>
          <p:cNvSpPr>
            <a:spLocks noGrp="1"/>
          </p:cNvSpPr>
          <p:nvPr>
            <p:ph idx="11"/>
          </p:nvPr>
        </p:nvSpPr>
        <p:spPr>
          <a:xfrm>
            <a:off x="1089525" y="1260000"/>
            <a:ext cx="9292725" cy="4685550"/>
          </a:xfrm>
        </p:spPr>
        <p:txBody>
          <a:bodyPr>
            <a:noAutofit/>
          </a:bodyPr>
          <a:lstStyle/>
          <a:p>
            <a:pPr marL="342900" indent="-342900">
              <a:lnSpc>
                <a:spcPct val="115000"/>
              </a:lnSpc>
              <a:spcAft>
                <a:spcPts val="800"/>
              </a:spcAft>
              <a:buFont typeface="+mj-lt"/>
              <a:buAutoNum type="arabicPeriod" startAt="2"/>
            </a:pPr>
            <a:r>
              <a:rPr lang="sv-SE" sz="1700" dirty="0">
                <a:effectLst/>
                <a:ea typeface="MS PMincho" panose="02020600040205080304" pitchFamily="18" charset="-128"/>
                <a:cs typeface="Times New Roman" panose="02020603050405020304" pitchFamily="18" charset="0"/>
              </a:rPr>
              <a:t>Bokförda transaktioner och verifikationsunderlag granskas av behörig ställföreträdare och godkänns genom namnunderskrift och följande text ska anges i kassaboken: ”Godkänner granskade transaktioner samt erkänner mottagandet av kvitton och kassabokens kopia”. Ställföreträdare tar med sig kopia av kassaboken och samtliga verifikationer – alternativt att de skickas med rekommenderad post till ställföreträdaren. </a:t>
            </a:r>
          </a:p>
          <a:p>
            <a:pPr marL="342900" indent="-342900">
              <a:lnSpc>
                <a:spcPct val="115000"/>
              </a:lnSpc>
              <a:spcAft>
                <a:spcPts val="800"/>
              </a:spcAft>
              <a:buFont typeface="+mj-lt"/>
              <a:buAutoNum type="arabicPeriod" startAt="2"/>
            </a:pPr>
            <a:r>
              <a:rPr lang="sv-SE" sz="1700" dirty="0">
                <a:effectLst/>
                <a:ea typeface="MS PMincho" panose="02020600040205080304" pitchFamily="18" charset="-128"/>
                <a:cs typeface="Times New Roman" panose="02020603050405020304" pitchFamily="18" charset="0"/>
              </a:rPr>
              <a:t>Kassaboken, i original (efter granskning/godkännande av ställföreträdare), skickas till arkivet på Selma Lagerlöfs Center för arkivering. Kassaboken placeras i ett förslutet kuvert som därefter placeras i ett internpostkuvert adresserat till “Arkivet, Funktionsstöd, Selma Lagerlöfs torg 2”</a:t>
            </a:r>
          </a:p>
          <a:p>
            <a:pPr marL="342900" indent="-342900">
              <a:lnSpc>
                <a:spcPct val="115000"/>
              </a:lnSpc>
              <a:spcAft>
                <a:spcPts val="800"/>
              </a:spcAft>
              <a:buFont typeface="+mj-lt"/>
              <a:buAutoNum type="arabicPeriod" startAt="2"/>
            </a:pPr>
            <a:r>
              <a:rPr lang="sv-SE" sz="1700" dirty="0">
                <a:effectLst/>
                <a:ea typeface="MS PMincho" panose="02020600040205080304" pitchFamily="18" charset="-128"/>
                <a:cs typeface="Times New Roman" panose="02020603050405020304" pitchFamily="18" charset="0"/>
              </a:rPr>
              <a:t>Vid dödsfall - i de fall behörig ställföreträdare inte skriftligen godkänt samtliga ekonomiska transaktioner skickas kopia på kassaboken och originalkvitto till dödsbodelägaren med rekommenderad post. </a:t>
            </a:r>
          </a:p>
          <a:p>
            <a:pPr marL="342900" indent="-342900">
              <a:lnSpc>
                <a:spcPct val="115000"/>
              </a:lnSpc>
              <a:spcAft>
                <a:spcPts val="800"/>
              </a:spcAft>
              <a:buFont typeface="+mj-lt"/>
              <a:buAutoNum type="arabicPeriod" startAt="2"/>
            </a:pPr>
            <a:r>
              <a:rPr lang="sv-SE" sz="1700" dirty="0">
                <a:effectLst/>
                <a:ea typeface="MS PMincho" panose="02020600040205080304" pitchFamily="18" charset="-128"/>
                <a:cs typeface="Times New Roman" panose="02020603050405020304" pitchFamily="18" charset="0"/>
              </a:rPr>
              <a:t>Vid flytt till annat boende – uppdraget avslutas enligt beskrivning under punkt 1–3. Det nya boendet påbörjar en ny kassabok.</a:t>
            </a:r>
          </a:p>
          <a:p>
            <a:endParaRPr lang="sv-SE" sz="1700" dirty="0"/>
          </a:p>
        </p:txBody>
      </p:sp>
    </p:spTree>
    <p:extLst>
      <p:ext uri="{BB962C8B-B14F-4D97-AF65-F5344CB8AC3E}">
        <p14:creationId xmlns:p14="http://schemas.microsoft.com/office/powerpoint/2010/main" val="2652027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6FCD75B-2FBF-A37F-8F1B-02E96681D1E9}"/>
              </a:ext>
            </a:extLst>
          </p:cNvPr>
          <p:cNvSpPr>
            <a:spLocks noGrp="1"/>
          </p:cNvSpPr>
          <p:nvPr>
            <p:ph type="ctrTitle"/>
          </p:nvPr>
        </p:nvSpPr>
        <p:spPr/>
        <p:txBody>
          <a:bodyPr/>
          <a:lstStyle/>
          <a:p>
            <a:r>
              <a:rPr lang="sv-SE" sz="4000" dirty="0"/>
              <a:t>Egenkontroll</a:t>
            </a:r>
            <a:endParaRPr lang="sv-SE" dirty="0"/>
          </a:p>
        </p:txBody>
      </p:sp>
    </p:spTree>
    <p:extLst>
      <p:ext uri="{BB962C8B-B14F-4D97-AF65-F5344CB8AC3E}">
        <p14:creationId xmlns:p14="http://schemas.microsoft.com/office/powerpoint/2010/main" val="2213219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1F18219-5948-B8E9-2884-E6ACE423B480}"/>
              </a:ext>
            </a:extLst>
          </p:cNvPr>
          <p:cNvSpPr>
            <a:spLocks noGrp="1"/>
          </p:cNvSpPr>
          <p:nvPr>
            <p:ph type="title"/>
          </p:nvPr>
        </p:nvSpPr>
        <p:spPr>
          <a:xfrm>
            <a:off x="720000" y="360000"/>
            <a:ext cx="9170279" cy="736959"/>
          </a:xfrm>
        </p:spPr>
        <p:txBody>
          <a:bodyPr anchor="ctr">
            <a:normAutofit/>
          </a:bodyPr>
          <a:lstStyle/>
          <a:p>
            <a:r>
              <a:rPr lang="sv-SE" dirty="0"/>
              <a:t>Egenkontroll</a:t>
            </a:r>
          </a:p>
        </p:txBody>
      </p:sp>
      <p:pic>
        <p:nvPicPr>
          <p:cNvPr id="5" name="Bild 4" descr="Skrivplatta avbockat kontur">
            <a:extLst>
              <a:ext uri="{FF2B5EF4-FFF2-40B4-BE49-F238E27FC236}">
                <a16:creationId xmlns:a16="http://schemas.microsoft.com/office/drawing/2014/main" id="{682B6179-40E0-5446-BFF7-69D35E679E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3908" y="1340645"/>
            <a:ext cx="4176710" cy="4176710"/>
          </a:xfrm>
          <a:prstGeom prst="rect">
            <a:avLst/>
          </a:prstGeom>
        </p:spPr>
      </p:pic>
      <p:sp>
        <p:nvSpPr>
          <p:cNvPr id="4" name="Platshållare för innehåll 3">
            <a:extLst>
              <a:ext uri="{FF2B5EF4-FFF2-40B4-BE49-F238E27FC236}">
                <a16:creationId xmlns:a16="http://schemas.microsoft.com/office/drawing/2014/main" id="{CD16835C-9C9B-BD2F-CD70-DFD06DA6DED9}"/>
              </a:ext>
            </a:extLst>
          </p:cNvPr>
          <p:cNvSpPr>
            <a:spLocks noGrp="1"/>
          </p:cNvSpPr>
          <p:nvPr>
            <p:ph sz="half" idx="2"/>
          </p:nvPr>
        </p:nvSpPr>
        <p:spPr>
          <a:xfrm>
            <a:off x="5940000" y="1620000"/>
            <a:ext cx="5400000" cy="4176710"/>
          </a:xfrm>
        </p:spPr>
        <p:txBody>
          <a:bodyPr>
            <a:normAutofit/>
          </a:bodyPr>
          <a:lstStyle/>
          <a:p>
            <a:r>
              <a:rPr lang="sv-SE" dirty="0">
                <a:effectLst/>
              </a:rPr>
              <a:t>Enhetschefen ansvarar för att genomföra egenkontroll av privata medel en gång per år.</a:t>
            </a:r>
            <a:endParaRPr lang="sv-SE" dirty="0"/>
          </a:p>
          <a:p>
            <a:r>
              <a:rPr lang="sv-SE" dirty="0">
                <a:effectLst/>
              </a:rPr>
              <a:t>Förvaltningens ekonomiavdelning och kommunens revisorer har rätt att när som helst granska handläggningen av privata medel. </a:t>
            </a:r>
          </a:p>
          <a:p>
            <a:r>
              <a:rPr lang="sv-SE" dirty="0">
                <a:effectLst/>
              </a:rPr>
              <a:t>Vid en sådan granskning ska alla räkenskapshandlingar kunna uppvisas. </a:t>
            </a:r>
          </a:p>
          <a:p>
            <a:pPr marL="0" indent="0">
              <a:buNone/>
            </a:pPr>
            <a:endParaRPr lang="sv-SE" dirty="0"/>
          </a:p>
        </p:txBody>
      </p:sp>
    </p:spTree>
    <p:extLst>
      <p:ext uri="{BB962C8B-B14F-4D97-AF65-F5344CB8AC3E}">
        <p14:creationId xmlns:p14="http://schemas.microsoft.com/office/powerpoint/2010/main" val="12704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CB2E6B-89E6-B376-DE06-58E2C61E089C}"/>
              </a:ext>
            </a:extLst>
          </p:cNvPr>
          <p:cNvSpPr>
            <a:spLocks noGrp="1"/>
          </p:cNvSpPr>
          <p:nvPr>
            <p:ph type="ctrTitle"/>
          </p:nvPr>
        </p:nvSpPr>
        <p:spPr/>
        <p:txBody>
          <a:bodyPr/>
          <a:lstStyle/>
          <a:p>
            <a:r>
              <a:rPr lang="sv-SE" sz="4000" dirty="0"/>
              <a:t>Åtgärder vid misskötsamhet</a:t>
            </a:r>
          </a:p>
        </p:txBody>
      </p:sp>
    </p:spTree>
    <p:extLst>
      <p:ext uri="{BB962C8B-B14F-4D97-AF65-F5344CB8AC3E}">
        <p14:creationId xmlns:p14="http://schemas.microsoft.com/office/powerpoint/2010/main" val="695578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368D3B4-39ED-8D44-7CBD-BB1216B1EA87}"/>
              </a:ext>
            </a:extLst>
          </p:cNvPr>
          <p:cNvSpPr>
            <a:spLocks noGrp="1"/>
          </p:cNvSpPr>
          <p:nvPr>
            <p:ph type="title"/>
          </p:nvPr>
        </p:nvSpPr>
        <p:spPr>
          <a:xfrm>
            <a:off x="720000" y="360000"/>
            <a:ext cx="9170279" cy="736959"/>
          </a:xfrm>
        </p:spPr>
        <p:txBody>
          <a:bodyPr/>
          <a:lstStyle/>
          <a:p>
            <a:r>
              <a:rPr lang="sv-SE" dirty="0"/>
              <a:t>Åtgärder vid misskötsamhet </a:t>
            </a:r>
          </a:p>
        </p:txBody>
      </p:sp>
      <p:sp>
        <p:nvSpPr>
          <p:cNvPr id="4" name="Platshållare för innehåll 3">
            <a:extLst>
              <a:ext uri="{FF2B5EF4-FFF2-40B4-BE49-F238E27FC236}">
                <a16:creationId xmlns:a16="http://schemas.microsoft.com/office/drawing/2014/main" id="{C980B152-6240-EF7D-E1D3-DE5E46F067AC}"/>
              </a:ext>
            </a:extLst>
          </p:cNvPr>
          <p:cNvSpPr>
            <a:spLocks noGrp="1"/>
          </p:cNvSpPr>
          <p:nvPr>
            <p:ph idx="11"/>
          </p:nvPr>
        </p:nvSpPr>
        <p:spPr>
          <a:xfrm>
            <a:off x="1080000" y="1800000"/>
            <a:ext cx="9170279" cy="4175124"/>
          </a:xfrm>
        </p:spPr>
        <p:txBody>
          <a:bodyPr/>
          <a:lstStyle/>
          <a:p>
            <a:r>
              <a:rPr lang="sv-SE" sz="1800" dirty="0">
                <a:effectLst/>
                <a:ea typeface="MS PMincho" panose="02020600040205080304" pitchFamily="18" charset="-128"/>
                <a:cs typeface="Times New Roman" panose="02020603050405020304" pitchFamily="18" charset="0"/>
              </a:rPr>
              <a:t>I fall där personal missköter hanteringen av den enskildes privata medel eller om det förekommer stöld ska detta polisanmälas. </a:t>
            </a:r>
          </a:p>
          <a:p>
            <a:r>
              <a:rPr lang="sv-SE" sz="1800" dirty="0">
                <a:effectLst/>
                <a:ea typeface="MS PMincho" panose="02020600040205080304" pitchFamily="18" charset="-128"/>
                <a:cs typeface="Times New Roman" panose="02020603050405020304" pitchFamily="18" charset="0"/>
              </a:rPr>
              <a:t>Polisanmälan görs av ansvarig enhetschef. </a:t>
            </a:r>
          </a:p>
          <a:p>
            <a:r>
              <a:rPr lang="sv-SE" sz="1800" dirty="0">
                <a:effectLst/>
                <a:ea typeface="MS PMincho" panose="02020600040205080304" pitchFamily="18" charset="-128"/>
                <a:cs typeface="Times New Roman" panose="02020603050405020304" pitchFamily="18" charset="0"/>
              </a:rPr>
              <a:t>Disciplinära åtgärder kan också vidtas, vilket kan påverka anställningen eller leda till uppsägning. </a:t>
            </a:r>
          </a:p>
          <a:p>
            <a:r>
              <a:rPr lang="sv-SE" sz="1800" dirty="0">
                <a:effectLst/>
                <a:ea typeface="MS PMincho" panose="02020600040205080304" pitchFamily="18" charset="-128"/>
                <a:cs typeface="Times New Roman" panose="02020603050405020304" pitchFamily="18" charset="0"/>
              </a:rPr>
              <a:t>Vid misstanke om stöld ska rapport om risk för missförhållande registreras i förvaltningens avvikelsesystem. </a:t>
            </a:r>
          </a:p>
          <a:p>
            <a:endParaRPr lang="sv-SE" dirty="0"/>
          </a:p>
        </p:txBody>
      </p:sp>
    </p:spTree>
    <p:extLst>
      <p:ext uri="{BB962C8B-B14F-4D97-AF65-F5344CB8AC3E}">
        <p14:creationId xmlns:p14="http://schemas.microsoft.com/office/powerpoint/2010/main" val="42062655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9CA6CA-89F1-A5EB-1A7E-5D57F25CB3C8}"/>
              </a:ext>
            </a:extLst>
          </p:cNvPr>
          <p:cNvSpPr>
            <a:spLocks noGrp="1"/>
          </p:cNvSpPr>
          <p:nvPr>
            <p:ph type="title"/>
          </p:nvPr>
        </p:nvSpPr>
        <p:spPr>
          <a:xfrm>
            <a:off x="720000" y="360000"/>
            <a:ext cx="9170279" cy="736959"/>
          </a:xfrm>
        </p:spPr>
        <p:txBody>
          <a:bodyPr/>
          <a:lstStyle/>
          <a:p>
            <a:r>
              <a:rPr lang="sv-SE" dirty="0"/>
              <a:t>Hur återbetalas den enskilde vid stöld?</a:t>
            </a:r>
          </a:p>
        </p:txBody>
      </p:sp>
      <p:sp>
        <p:nvSpPr>
          <p:cNvPr id="3" name="Platshållare för innehåll 2">
            <a:extLst>
              <a:ext uri="{FF2B5EF4-FFF2-40B4-BE49-F238E27FC236}">
                <a16:creationId xmlns:a16="http://schemas.microsoft.com/office/drawing/2014/main" id="{6CE2821E-C81B-4A83-E8FD-715338FD1CFD}"/>
              </a:ext>
            </a:extLst>
          </p:cNvPr>
          <p:cNvSpPr>
            <a:spLocks noGrp="1"/>
          </p:cNvSpPr>
          <p:nvPr>
            <p:ph idx="11"/>
          </p:nvPr>
        </p:nvSpPr>
        <p:spPr>
          <a:xfrm>
            <a:off x="1080001" y="1800000"/>
            <a:ext cx="9073649" cy="4018054"/>
          </a:xfrm>
        </p:spPr>
        <p:txBody>
          <a:bodyPr>
            <a:normAutofit fontScale="62500" lnSpcReduction="20000"/>
          </a:bodyPr>
          <a:lstStyle/>
          <a:p>
            <a:r>
              <a:rPr lang="sv-SE" sz="2900" dirty="0">
                <a:effectLst/>
                <a:ea typeface="MS PMincho" panose="02020600040205080304" pitchFamily="18" charset="-128"/>
                <a:cs typeface="Times New Roman" panose="02020603050405020304" pitchFamily="18" charset="0"/>
              </a:rPr>
              <a:t>Göteborg stad (aktuell verksamhet) ersätter den enskilde upp till maxbeloppet som överenskommits mellan den enskilde/ställföreträdare och verksamheten att personal ansvarar för (max 2000kr/brukare). </a:t>
            </a:r>
          </a:p>
          <a:p>
            <a:r>
              <a:rPr lang="sv-SE" sz="2900" dirty="0">
                <a:effectLst/>
                <a:ea typeface="MS PMincho" panose="02020600040205080304" pitchFamily="18" charset="-128"/>
                <a:cs typeface="Times New Roman" panose="02020603050405020304" pitchFamily="18" charset="0"/>
              </a:rPr>
              <a:t>Utbetalning görs genom att fylla i blanketten ”utbetalningsorder” som finns hos Redovisningstjänster på Intranätet.</a:t>
            </a:r>
          </a:p>
          <a:p>
            <a:r>
              <a:rPr lang="sv-SE" sz="2900" dirty="0">
                <a:effectLst/>
                <a:ea typeface="MS PMincho" panose="02020600040205080304" pitchFamily="18" charset="-128"/>
                <a:cs typeface="Times New Roman" panose="02020603050405020304" pitchFamily="18" charset="0"/>
              </a:rPr>
              <a:t>Utbetalningsordern fylls i och attesteras av chef, skickar med polisanmälan och ett Word dokument med en beskrivning över vad som har hänt med post till redovisningstjänsten.</a:t>
            </a:r>
          </a:p>
          <a:p>
            <a:r>
              <a:rPr lang="sv-SE" sz="2900" dirty="0">
                <a:effectLst/>
                <a:ea typeface="MS PMincho" panose="02020600040205080304" pitchFamily="18" charset="-128"/>
                <a:cs typeface="Times New Roman" panose="02020603050405020304" pitchFamily="18" charset="0"/>
              </a:rPr>
              <a:t>Enhetschef mailar ekonom för kännedom. Redovisningstjänster gör utbetalningen. </a:t>
            </a:r>
          </a:p>
          <a:p>
            <a:r>
              <a:rPr lang="sv-SE" sz="2900" dirty="0">
                <a:effectLst/>
                <a:ea typeface="MS PMincho" panose="02020600040205080304" pitchFamily="18" charset="-128"/>
                <a:cs typeface="Times New Roman" panose="02020603050405020304" pitchFamily="18" charset="0"/>
              </a:rPr>
              <a:t>Om verksamheten bedömer att ställföreträdare missköter sitt uppdrag kontaktas Överförmyndarnämnden. </a:t>
            </a:r>
          </a:p>
          <a:p>
            <a:endParaRPr lang="sv-SE" sz="1800" dirty="0">
              <a:effectLst/>
              <a:ea typeface="MS PMincho" panose="02020600040205080304" pitchFamily="18" charset="-128"/>
              <a:cs typeface="Times New Roman" panose="02020603050405020304" pitchFamily="18" charset="0"/>
            </a:endParaRPr>
          </a:p>
          <a:p>
            <a:pPr marL="0" indent="0">
              <a:buNone/>
            </a:pPr>
            <a:endParaRPr lang="sv-SE" sz="1800" dirty="0"/>
          </a:p>
          <a:p>
            <a:pPr marL="0" indent="0">
              <a:buNone/>
            </a:pPr>
            <a:r>
              <a:rPr lang="sv-SE" sz="1800" dirty="0"/>
              <a:t> </a:t>
            </a:r>
          </a:p>
        </p:txBody>
      </p:sp>
    </p:spTree>
    <p:extLst>
      <p:ext uri="{BB962C8B-B14F-4D97-AF65-F5344CB8AC3E}">
        <p14:creationId xmlns:p14="http://schemas.microsoft.com/office/powerpoint/2010/main" val="1252117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568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77B45763-926C-9A4B-874B-0D3A2EF60E58}"/>
              </a:ext>
            </a:extLst>
          </p:cNvPr>
          <p:cNvSpPr>
            <a:spLocks noGrp="1"/>
          </p:cNvSpPr>
          <p:nvPr>
            <p:ph type="title"/>
          </p:nvPr>
        </p:nvSpPr>
        <p:spPr>
          <a:xfrm>
            <a:off x="645356" y="360000"/>
            <a:ext cx="9655641" cy="736959"/>
          </a:xfrm>
        </p:spPr>
        <p:txBody>
          <a:bodyPr>
            <a:normAutofit/>
          </a:bodyPr>
          <a:lstStyle/>
          <a:p>
            <a:r>
              <a:rPr lang="sv-SE" dirty="0"/>
              <a:t>Rutinerna ser olika ut för dessa verksamheter</a:t>
            </a:r>
          </a:p>
        </p:txBody>
      </p:sp>
      <p:sp>
        <p:nvSpPr>
          <p:cNvPr id="8" name="Platshållare för text 7">
            <a:extLst>
              <a:ext uri="{FF2B5EF4-FFF2-40B4-BE49-F238E27FC236}">
                <a16:creationId xmlns:a16="http://schemas.microsoft.com/office/drawing/2014/main" id="{E23A6D6A-9AD8-6A44-8FDA-753ABACD134C}"/>
              </a:ext>
            </a:extLst>
          </p:cNvPr>
          <p:cNvSpPr>
            <a:spLocks noGrp="1"/>
          </p:cNvSpPr>
          <p:nvPr>
            <p:ph type="body" idx="1"/>
          </p:nvPr>
        </p:nvSpPr>
        <p:spPr>
          <a:xfrm>
            <a:off x="1080000" y="1800000"/>
            <a:ext cx="5278080" cy="648720"/>
          </a:xfrm>
        </p:spPr>
        <p:txBody>
          <a:bodyPr/>
          <a:lstStyle/>
          <a:p>
            <a:r>
              <a:rPr lang="sv-SE" dirty="0"/>
              <a:t>1. Verksamheter med viss hantering</a:t>
            </a:r>
          </a:p>
        </p:txBody>
      </p:sp>
      <p:sp>
        <p:nvSpPr>
          <p:cNvPr id="9" name="Platshållare för innehåll 8">
            <a:extLst>
              <a:ext uri="{FF2B5EF4-FFF2-40B4-BE49-F238E27FC236}">
                <a16:creationId xmlns:a16="http://schemas.microsoft.com/office/drawing/2014/main" id="{97A0EA43-46FF-EC97-1E19-7B0B09315ADA}"/>
              </a:ext>
            </a:extLst>
          </p:cNvPr>
          <p:cNvSpPr>
            <a:spLocks noGrp="1"/>
          </p:cNvSpPr>
          <p:nvPr>
            <p:ph sz="half" idx="2"/>
          </p:nvPr>
        </p:nvSpPr>
        <p:spPr>
          <a:xfrm>
            <a:off x="1080000" y="2520000"/>
            <a:ext cx="5278080" cy="3524684"/>
          </a:xfrm>
        </p:spPr>
        <p:txBody>
          <a:bodyPr/>
          <a:lstStyle/>
          <a:p>
            <a:r>
              <a:rPr lang="sv-SE" dirty="0"/>
              <a:t>Daglig verksamhet</a:t>
            </a:r>
          </a:p>
          <a:p>
            <a:r>
              <a:rPr lang="sv-SE" dirty="0"/>
              <a:t>Läger och korttidshem </a:t>
            </a:r>
          </a:p>
          <a:p>
            <a:r>
              <a:rPr lang="sv-SE" dirty="0"/>
              <a:t>Ledsagarservice </a:t>
            </a:r>
          </a:p>
          <a:p>
            <a:r>
              <a:rPr lang="sv-SE" dirty="0"/>
              <a:t>Personlig assistans </a:t>
            </a:r>
          </a:p>
          <a:p>
            <a:r>
              <a:rPr lang="sv-SE" dirty="0"/>
              <a:t>Boendestöd</a:t>
            </a:r>
          </a:p>
          <a:p>
            <a:r>
              <a:rPr lang="sv-SE" dirty="0"/>
              <a:t>Korttidsboende </a:t>
            </a:r>
          </a:p>
          <a:p>
            <a:endParaRPr lang="sv-SE" dirty="0"/>
          </a:p>
          <a:p>
            <a:endParaRPr lang="sv-SE" dirty="0"/>
          </a:p>
        </p:txBody>
      </p:sp>
      <p:sp>
        <p:nvSpPr>
          <p:cNvPr id="10" name="Platshållare för text 9">
            <a:extLst>
              <a:ext uri="{FF2B5EF4-FFF2-40B4-BE49-F238E27FC236}">
                <a16:creationId xmlns:a16="http://schemas.microsoft.com/office/drawing/2014/main" id="{CF1D6746-CD03-0D0C-710D-E39F4072586A}"/>
              </a:ext>
            </a:extLst>
          </p:cNvPr>
          <p:cNvSpPr>
            <a:spLocks noGrp="1"/>
          </p:cNvSpPr>
          <p:nvPr>
            <p:ph type="body" sz="quarter" idx="3"/>
          </p:nvPr>
        </p:nvSpPr>
        <p:spPr>
          <a:xfrm>
            <a:off x="6120000" y="1800000"/>
            <a:ext cx="5280000" cy="648720"/>
          </a:xfrm>
        </p:spPr>
        <p:txBody>
          <a:bodyPr/>
          <a:lstStyle/>
          <a:p>
            <a:r>
              <a:rPr lang="sv-SE" dirty="0"/>
              <a:t>2. Verksamheter med omfattande hantering</a:t>
            </a:r>
          </a:p>
        </p:txBody>
      </p:sp>
      <p:sp>
        <p:nvSpPr>
          <p:cNvPr id="11" name="Platshållare för innehåll 10">
            <a:extLst>
              <a:ext uri="{FF2B5EF4-FFF2-40B4-BE49-F238E27FC236}">
                <a16:creationId xmlns:a16="http://schemas.microsoft.com/office/drawing/2014/main" id="{36519E98-8DEF-754B-C3D4-D697E04C5B27}"/>
              </a:ext>
            </a:extLst>
          </p:cNvPr>
          <p:cNvSpPr>
            <a:spLocks noGrp="1"/>
          </p:cNvSpPr>
          <p:nvPr>
            <p:ph sz="quarter" idx="4"/>
          </p:nvPr>
        </p:nvSpPr>
        <p:spPr>
          <a:xfrm>
            <a:off x="6120000" y="2520000"/>
            <a:ext cx="5280000" cy="3524685"/>
          </a:xfrm>
        </p:spPr>
        <p:txBody>
          <a:bodyPr/>
          <a:lstStyle/>
          <a:p>
            <a:r>
              <a:rPr lang="sv-SE" dirty="0"/>
              <a:t>Bostad med särskild service vuxna </a:t>
            </a:r>
          </a:p>
          <a:p>
            <a:r>
              <a:rPr lang="sv-SE" dirty="0"/>
              <a:t>Bostad med särskild service barn och unga </a:t>
            </a:r>
          </a:p>
        </p:txBody>
      </p:sp>
      <p:sp>
        <p:nvSpPr>
          <p:cNvPr id="12" name="textruta 11">
            <a:extLst>
              <a:ext uri="{FF2B5EF4-FFF2-40B4-BE49-F238E27FC236}">
                <a16:creationId xmlns:a16="http://schemas.microsoft.com/office/drawing/2014/main" id="{E7233CAC-F384-4E3A-6A0E-2334A98449D2}"/>
              </a:ext>
            </a:extLst>
          </p:cNvPr>
          <p:cNvSpPr txBox="1"/>
          <p:nvPr/>
        </p:nvSpPr>
        <p:spPr>
          <a:xfrm>
            <a:off x="3458589" y="5477313"/>
            <a:ext cx="4602823" cy="369332"/>
          </a:xfrm>
          <a:prstGeom prst="rect">
            <a:avLst/>
          </a:prstGeom>
          <a:noFill/>
          <a:ln w="28575">
            <a:noFill/>
          </a:ln>
        </p:spPr>
        <p:txBody>
          <a:bodyPr wrap="square" rtlCol="0">
            <a:spAutoFit/>
          </a:bodyPr>
          <a:lstStyle/>
          <a:p>
            <a:r>
              <a:rPr lang="sv-SE" dirty="0"/>
              <a:t>Gå till de avsnitt som berör din verksamhet!</a:t>
            </a:r>
          </a:p>
        </p:txBody>
      </p:sp>
    </p:spTree>
    <p:extLst>
      <p:ext uri="{BB962C8B-B14F-4D97-AF65-F5344CB8AC3E}">
        <p14:creationId xmlns:p14="http://schemas.microsoft.com/office/powerpoint/2010/main" val="87859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3FD1C7-552E-C399-A32C-EB5CB722FD8C}"/>
              </a:ext>
            </a:extLst>
          </p:cNvPr>
          <p:cNvSpPr>
            <a:spLocks noGrp="1"/>
          </p:cNvSpPr>
          <p:nvPr>
            <p:ph type="ctrTitle"/>
          </p:nvPr>
        </p:nvSpPr>
        <p:spPr/>
        <p:txBody>
          <a:bodyPr/>
          <a:lstStyle/>
          <a:p>
            <a:r>
              <a:rPr lang="sv-SE" sz="4000" dirty="0"/>
              <a:t>Verksamheter med viss hantering av privata medel</a:t>
            </a:r>
          </a:p>
        </p:txBody>
      </p:sp>
    </p:spTree>
    <p:extLst>
      <p:ext uri="{BB962C8B-B14F-4D97-AF65-F5344CB8AC3E}">
        <p14:creationId xmlns:p14="http://schemas.microsoft.com/office/powerpoint/2010/main" val="239733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D52F48-DA8D-52AD-C13A-53055305C3DE}"/>
              </a:ext>
            </a:extLst>
          </p:cNvPr>
          <p:cNvSpPr>
            <a:spLocks noGrp="1"/>
          </p:cNvSpPr>
          <p:nvPr>
            <p:ph type="title"/>
          </p:nvPr>
        </p:nvSpPr>
        <p:spPr>
          <a:xfrm>
            <a:off x="1503010" y="439304"/>
            <a:ext cx="9170279" cy="736959"/>
          </a:xfrm>
        </p:spPr>
        <p:txBody>
          <a:bodyPr>
            <a:normAutofit fontScale="90000"/>
          </a:bodyPr>
          <a:lstStyle/>
          <a:p>
            <a:r>
              <a:rPr lang="sv-SE" sz="2200" dirty="0">
                <a:solidFill>
                  <a:srgbClr val="0D0D0D"/>
                </a:solidFill>
                <a:effectLst/>
                <a:ea typeface="MS PGothic" panose="020B0600070205080204" pitchFamily="34" charset="-128"/>
                <a:cs typeface="Arial" panose="020B0604020202020204" pitchFamily="34" charset="0"/>
              </a:rPr>
              <a:t>Verksamheter som har en viss hantering av privata medel</a:t>
            </a:r>
            <a:br>
              <a:rPr lang="sv-SE" sz="1800" b="1" dirty="0">
                <a:solidFill>
                  <a:srgbClr val="0D0D0D"/>
                </a:solidFill>
                <a:effectLst/>
                <a:latin typeface="Arial" panose="020B0604020202020204" pitchFamily="34" charset="0"/>
                <a:ea typeface="MS PGothic" panose="020B0600070205080204" pitchFamily="34" charset="-128"/>
                <a:cs typeface="Arial" panose="020B0604020202020204" pitchFamily="34" charset="0"/>
              </a:rPr>
            </a:br>
            <a:endParaRPr lang="sv-SE" dirty="0"/>
          </a:p>
        </p:txBody>
      </p:sp>
      <p:sp>
        <p:nvSpPr>
          <p:cNvPr id="6" name="textruta 5">
            <a:extLst>
              <a:ext uri="{FF2B5EF4-FFF2-40B4-BE49-F238E27FC236}">
                <a16:creationId xmlns:a16="http://schemas.microsoft.com/office/drawing/2014/main" id="{2C0D6AE5-B339-654E-2F03-D4D0A6705791}"/>
              </a:ext>
            </a:extLst>
          </p:cNvPr>
          <p:cNvSpPr txBox="1"/>
          <p:nvPr/>
        </p:nvSpPr>
        <p:spPr>
          <a:xfrm>
            <a:off x="1560160" y="807784"/>
            <a:ext cx="8686800" cy="1323439"/>
          </a:xfrm>
          <a:prstGeom prst="rect">
            <a:avLst/>
          </a:prstGeom>
          <a:solidFill>
            <a:schemeClr val="bg1"/>
          </a:solidFill>
          <a:ln w="12700">
            <a:noFill/>
          </a:ln>
        </p:spPr>
        <p:txBody>
          <a:bodyPr wrap="square" rtlCol="0">
            <a:spAutoFit/>
          </a:bodyPr>
          <a:lstStyle/>
          <a:p>
            <a:r>
              <a:rPr lang="sv-SE" sz="1600" dirty="0">
                <a:effectLst/>
                <a:ea typeface="MS PMincho" panose="02020600040205080304" pitchFamily="18" charset="-128"/>
                <a:cs typeface="Times New Roman" panose="02020603050405020304" pitchFamily="18" charset="0"/>
              </a:rPr>
              <a:t>Inom dessa verksamheter är personalen i regel endast ett muntligt stöd, men i vissa fall förekommer stöd i form av handgripligt stöd vid inköp. Vid undantagsfall kan det i vissa verksamheter förekomma att personal hanterar privata medel när den enskilde inte är med. </a:t>
            </a:r>
          </a:p>
          <a:p>
            <a:endParaRPr lang="sv-SE" sz="1600" dirty="0">
              <a:ea typeface="MS PMincho" panose="02020600040205080304" pitchFamily="18" charset="-128"/>
              <a:cs typeface="Times New Roman" panose="02020603050405020304" pitchFamily="18" charset="0"/>
            </a:endParaRPr>
          </a:p>
          <a:p>
            <a:r>
              <a:rPr lang="sv-SE" sz="1600" b="1" dirty="0">
                <a:effectLst/>
                <a:ea typeface="MS PMincho" panose="02020600040205080304" pitchFamily="18" charset="-128"/>
                <a:cs typeface="Times New Roman" panose="02020603050405020304" pitchFamily="18" charset="0"/>
              </a:rPr>
              <a:t>						Klicka på din verksamhet nedan: </a:t>
            </a:r>
          </a:p>
        </p:txBody>
      </p:sp>
      <mc:AlternateContent xmlns:mc="http://schemas.openxmlformats.org/markup-compatibility/2006" xmlns:pslz="http://schemas.microsoft.com/office/powerpoint/2016/slidezoom">
        <mc:Choice Requires="pslz">
          <p:graphicFrame>
            <p:nvGraphicFramePr>
              <p:cNvPr id="8" name="Bildzoom 7">
                <a:extLst>
                  <a:ext uri="{FF2B5EF4-FFF2-40B4-BE49-F238E27FC236}">
                    <a16:creationId xmlns:a16="http://schemas.microsoft.com/office/drawing/2014/main" id="{77434493-CC20-20FF-1028-0948BE2662C7}"/>
                  </a:ext>
                </a:extLst>
              </p:cNvPr>
              <p:cNvGraphicFramePr>
                <a:graphicFrameLocks noChangeAspect="1"/>
              </p:cNvGraphicFramePr>
              <p:nvPr>
                <p:extLst>
                  <p:ext uri="{D42A27DB-BD31-4B8C-83A1-F6EECF244321}">
                    <p14:modId xmlns:p14="http://schemas.microsoft.com/office/powerpoint/2010/main" val="3353983731"/>
                  </p:ext>
                </p:extLst>
              </p:nvPr>
            </p:nvGraphicFramePr>
            <p:xfrm>
              <a:off x="666517" y="2254504"/>
              <a:ext cx="3352800" cy="1885950"/>
            </p:xfrm>
            <a:graphic>
              <a:graphicData uri="http://schemas.microsoft.com/office/powerpoint/2016/slidezoom">
                <pslz:sldZm>
                  <pslz:sldZmObj sldId="325" cId="2265183320">
                    <pslz:zmPr id="{8B019312-D12C-4326-81A0-F16A683455E8}" returnToParent="0" transitionDur="1000">
                      <p166:blipFill xmlns:p166="http://schemas.microsoft.com/office/powerpoint/2016/6/main">
                        <a:blip r:embed="rId3"/>
                        <a:stretch>
                          <a:fillRect/>
                        </a:stretch>
                      </p166:blipFill>
                      <p166:spPr xmlns:p166="http://schemas.microsoft.com/office/powerpoint/2016/6/main">
                        <a:xfrm>
                          <a:off x="0" y="0"/>
                          <a:ext cx="3352800" cy="1885950"/>
                        </a:xfrm>
                        <a:prstGeom prst="rect">
                          <a:avLst/>
                        </a:prstGeom>
                        <a:ln w="3175">
                          <a:solidFill>
                            <a:prstClr val="ltGray"/>
                          </a:solidFill>
                        </a:ln>
                      </p166:spPr>
                    </pslz:zmPr>
                  </pslz:sldZmObj>
                </pslz:sldZm>
              </a:graphicData>
            </a:graphic>
          </p:graphicFrame>
        </mc:Choice>
        <mc:Fallback xmlns="">
          <p:pic>
            <p:nvPicPr>
              <p:cNvPr id="8" name="Bildzoom 7">
                <a:hlinkClick r:id="rId4" action="ppaction://hlinksldjump"/>
                <a:extLst>
                  <a:ext uri="{FF2B5EF4-FFF2-40B4-BE49-F238E27FC236}">
                    <a16:creationId xmlns:a16="http://schemas.microsoft.com/office/drawing/2014/main" id="{77434493-CC20-20FF-1028-0948BE2662C7}"/>
                  </a:ext>
                </a:extLst>
              </p:cNvPr>
              <p:cNvPicPr>
                <a:picLocks noGrp="1" noRot="1" noChangeAspect="1" noMove="1" noResize="1" noEditPoints="1" noAdjustHandles="1" noChangeArrowheads="1" noChangeShapeType="1"/>
              </p:cNvPicPr>
              <p:nvPr/>
            </p:nvPicPr>
            <p:blipFill>
              <a:blip r:embed="rId5"/>
              <a:stretch>
                <a:fillRect/>
              </a:stretch>
            </p:blipFill>
            <p:spPr>
              <a:xfrm>
                <a:off x="666517" y="2254504"/>
                <a:ext cx="3352800" cy="18859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0" name="Bildzoom 9">
                <a:extLst>
                  <a:ext uri="{FF2B5EF4-FFF2-40B4-BE49-F238E27FC236}">
                    <a16:creationId xmlns:a16="http://schemas.microsoft.com/office/drawing/2014/main" id="{BEC8DBD9-BB8B-E6B7-627C-1D5A9C919F52}"/>
                  </a:ext>
                </a:extLst>
              </p:cNvPr>
              <p:cNvGraphicFramePr>
                <a:graphicFrameLocks noChangeAspect="1"/>
              </p:cNvGraphicFramePr>
              <p:nvPr>
                <p:extLst>
                  <p:ext uri="{D42A27DB-BD31-4B8C-83A1-F6EECF244321}">
                    <p14:modId xmlns:p14="http://schemas.microsoft.com/office/powerpoint/2010/main" val="907387860"/>
                  </p:ext>
                </p:extLst>
              </p:nvPr>
            </p:nvGraphicFramePr>
            <p:xfrm>
              <a:off x="666517" y="4488927"/>
              <a:ext cx="3352800" cy="1885950"/>
            </p:xfrm>
            <a:graphic>
              <a:graphicData uri="http://schemas.microsoft.com/office/powerpoint/2016/slidezoom">
                <pslz:sldZm>
                  <pslz:sldZmObj sldId="326" cId="3244242304">
                    <pslz:zmPr id="{D1FF7DAA-E74E-468D-AA81-2C8FFEE5BE5A}" returnToParent="0" transitionDur="1000">
                      <p166:blipFill xmlns:p166="http://schemas.microsoft.com/office/powerpoint/2016/6/main">
                        <a:blip r:embed="rId6"/>
                        <a:stretch>
                          <a:fillRect/>
                        </a:stretch>
                      </p166:blipFill>
                      <p166:spPr xmlns:p166="http://schemas.microsoft.com/office/powerpoint/2016/6/main">
                        <a:xfrm>
                          <a:off x="0" y="0"/>
                          <a:ext cx="3352800" cy="1885950"/>
                        </a:xfrm>
                        <a:prstGeom prst="rect">
                          <a:avLst/>
                        </a:prstGeom>
                        <a:ln w="3175">
                          <a:solidFill>
                            <a:prstClr val="ltGray"/>
                          </a:solidFill>
                        </a:ln>
                      </p166:spPr>
                    </pslz:zmPr>
                  </pslz:sldZmObj>
                </pslz:sldZm>
              </a:graphicData>
            </a:graphic>
          </p:graphicFrame>
        </mc:Choice>
        <mc:Fallback xmlns="">
          <p:pic>
            <p:nvPicPr>
              <p:cNvPr id="10" name="Bildzoom 9">
                <a:hlinkClick r:id="rId7" action="ppaction://hlinksldjump"/>
                <a:extLst>
                  <a:ext uri="{FF2B5EF4-FFF2-40B4-BE49-F238E27FC236}">
                    <a16:creationId xmlns:a16="http://schemas.microsoft.com/office/drawing/2014/main" id="{BEC8DBD9-BB8B-E6B7-627C-1D5A9C919F52}"/>
                  </a:ext>
                </a:extLst>
              </p:cNvPr>
              <p:cNvPicPr>
                <a:picLocks noGrp="1" noRot="1" noChangeAspect="1" noMove="1" noResize="1" noEditPoints="1" noAdjustHandles="1" noChangeArrowheads="1" noChangeShapeType="1"/>
              </p:cNvPicPr>
              <p:nvPr/>
            </p:nvPicPr>
            <p:blipFill>
              <a:blip r:embed="rId8"/>
              <a:stretch>
                <a:fillRect/>
              </a:stretch>
            </p:blipFill>
            <p:spPr>
              <a:xfrm>
                <a:off x="666517" y="4488927"/>
                <a:ext cx="3352800" cy="18859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2" name="Bildzoom 11">
                <a:extLst>
                  <a:ext uri="{FF2B5EF4-FFF2-40B4-BE49-F238E27FC236}">
                    <a16:creationId xmlns:a16="http://schemas.microsoft.com/office/drawing/2014/main" id="{03A13DFD-A8E0-D8E0-C42D-C30EE4892422}"/>
                  </a:ext>
                </a:extLst>
              </p:cNvPr>
              <p:cNvGraphicFramePr>
                <a:graphicFrameLocks noChangeAspect="1"/>
              </p:cNvGraphicFramePr>
              <p:nvPr>
                <p:extLst>
                  <p:ext uri="{D42A27DB-BD31-4B8C-83A1-F6EECF244321}">
                    <p14:modId xmlns:p14="http://schemas.microsoft.com/office/powerpoint/2010/main" val="1125465801"/>
                  </p:ext>
                </p:extLst>
              </p:nvPr>
            </p:nvGraphicFramePr>
            <p:xfrm>
              <a:off x="4163279" y="2246312"/>
              <a:ext cx="3352800" cy="1885950"/>
            </p:xfrm>
            <a:graphic>
              <a:graphicData uri="http://schemas.microsoft.com/office/powerpoint/2016/slidezoom">
                <pslz:sldZm>
                  <pslz:sldZmObj sldId="327" cId="4041092400">
                    <pslz:zmPr id="{FFDFE05D-BA4B-4BBB-9B37-913182DD9BE3}" returnToParent="0" transitionDur="1000">
                      <p166:blipFill xmlns:p166="http://schemas.microsoft.com/office/powerpoint/2016/6/main">
                        <a:blip r:embed="rId9"/>
                        <a:stretch>
                          <a:fillRect/>
                        </a:stretch>
                      </p166:blipFill>
                      <p166:spPr xmlns:p166="http://schemas.microsoft.com/office/powerpoint/2016/6/main">
                        <a:xfrm>
                          <a:off x="0" y="0"/>
                          <a:ext cx="3352800" cy="1885950"/>
                        </a:xfrm>
                        <a:prstGeom prst="rect">
                          <a:avLst/>
                        </a:prstGeom>
                        <a:ln w="3175">
                          <a:solidFill>
                            <a:prstClr val="ltGray"/>
                          </a:solidFill>
                        </a:ln>
                      </p166:spPr>
                    </pslz:zmPr>
                  </pslz:sldZmObj>
                </pslz:sldZm>
              </a:graphicData>
            </a:graphic>
          </p:graphicFrame>
        </mc:Choice>
        <mc:Fallback xmlns="">
          <p:pic>
            <p:nvPicPr>
              <p:cNvPr id="12" name="Bildzoom 11">
                <a:hlinkClick r:id="rId10" action="ppaction://hlinksldjump"/>
                <a:extLst>
                  <a:ext uri="{FF2B5EF4-FFF2-40B4-BE49-F238E27FC236}">
                    <a16:creationId xmlns:a16="http://schemas.microsoft.com/office/drawing/2014/main" id="{03A13DFD-A8E0-D8E0-C42D-C30EE4892422}"/>
                  </a:ext>
                </a:extLst>
              </p:cNvPr>
              <p:cNvPicPr>
                <a:picLocks noGrp="1" noRot="1" noChangeAspect="1" noMove="1" noResize="1" noEditPoints="1" noAdjustHandles="1" noChangeArrowheads="1" noChangeShapeType="1"/>
              </p:cNvPicPr>
              <p:nvPr/>
            </p:nvPicPr>
            <p:blipFill>
              <a:blip r:embed="rId11"/>
              <a:stretch>
                <a:fillRect/>
              </a:stretch>
            </p:blipFill>
            <p:spPr>
              <a:xfrm>
                <a:off x="4163279" y="2246312"/>
                <a:ext cx="3352800" cy="18859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4" name="Bildzoom 13">
                <a:extLst>
                  <a:ext uri="{FF2B5EF4-FFF2-40B4-BE49-F238E27FC236}">
                    <a16:creationId xmlns:a16="http://schemas.microsoft.com/office/drawing/2014/main" id="{9F69C1B2-32B8-49CE-EB79-726C6B7C72FC}"/>
                  </a:ext>
                </a:extLst>
              </p:cNvPr>
              <p:cNvGraphicFramePr>
                <a:graphicFrameLocks noChangeAspect="1"/>
              </p:cNvGraphicFramePr>
              <p:nvPr>
                <p:extLst>
                  <p:ext uri="{D42A27DB-BD31-4B8C-83A1-F6EECF244321}">
                    <p14:modId xmlns:p14="http://schemas.microsoft.com/office/powerpoint/2010/main" val="1405409069"/>
                  </p:ext>
                </p:extLst>
              </p:nvPr>
            </p:nvGraphicFramePr>
            <p:xfrm>
              <a:off x="7660041" y="2254504"/>
              <a:ext cx="3352800" cy="1885950"/>
            </p:xfrm>
            <a:graphic>
              <a:graphicData uri="http://schemas.microsoft.com/office/powerpoint/2016/slidezoom">
                <pslz:sldZm>
                  <pslz:sldZmObj sldId="328" cId="3863725172">
                    <pslz:zmPr id="{5C254CC4-40AA-47E6-B1EA-AFD7707B333F}" returnToParent="0" transitionDur="1000">
                      <p166:blipFill xmlns:p166="http://schemas.microsoft.com/office/powerpoint/2016/6/main">
                        <a:blip r:embed="rId12"/>
                        <a:stretch>
                          <a:fillRect/>
                        </a:stretch>
                      </p166:blipFill>
                      <p166:spPr xmlns:p166="http://schemas.microsoft.com/office/powerpoint/2016/6/main">
                        <a:xfrm>
                          <a:off x="0" y="0"/>
                          <a:ext cx="3352800" cy="1885950"/>
                        </a:xfrm>
                        <a:prstGeom prst="rect">
                          <a:avLst/>
                        </a:prstGeom>
                        <a:ln w="3175">
                          <a:solidFill>
                            <a:prstClr val="ltGray"/>
                          </a:solidFill>
                        </a:ln>
                      </p166:spPr>
                    </pslz:zmPr>
                  </pslz:sldZmObj>
                </pslz:sldZm>
              </a:graphicData>
            </a:graphic>
          </p:graphicFrame>
        </mc:Choice>
        <mc:Fallback xmlns="">
          <p:pic>
            <p:nvPicPr>
              <p:cNvPr id="14" name="Bildzoom 13">
                <a:hlinkClick r:id="rId13" action="ppaction://hlinksldjump"/>
                <a:extLst>
                  <a:ext uri="{FF2B5EF4-FFF2-40B4-BE49-F238E27FC236}">
                    <a16:creationId xmlns:a16="http://schemas.microsoft.com/office/drawing/2014/main" id="{9F69C1B2-32B8-49CE-EB79-726C6B7C72FC}"/>
                  </a:ext>
                </a:extLst>
              </p:cNvPr>
              <p:cNvPicPr>
                <a:picLocks noGrp="1" noRot="1" noChangeAspect="1" noMove="1" noResize="1" noEditPoints="1" noAdjustHandles="1" noChangeArrowheads="1" noChangeShapeType="1"/>
              </p:cNvPicPr>
              <p:nvPr/>
            </p:nvPicPr>
            <p:blipFill>
              <a:blip r:embed="rId14"/>
              <a:stretch>
                <a:fillRect/>
              </a:stretch>
            </p:blipFill>
            <p:spPr>
              <a:xfrm>
                <a:off x="7660041" y="2254504"/>
                <a:ext cx="3352800" cy="18859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8" name="Bildzoom 17">
                <a:extLst>
                  <a:ext uri="{FF2B5EF4-FFF2-40B4-BE49-F238E27FC236}">
                    <a16:creationId xmlns:a16="http://schemas.microsoft.com/office/drawing/2014/main" id="{112C5CF0-BC27-D2C7-FC6D-EC56ABE0C701}"/>
                  </a:ext>
                </a:extLst>
              </p:cNvPr>
              <p:cNvGraphicFramePr>
                <a:graphicFrameLocks noChangeAspect="1"/>
              </p:cNvGraphicFramePr>
              <p:nvPr>
                <p:extLst>
                  <p:ext uri="{D42A27DB-BD31-4B8C-83A1-F6EECF244321}">
                    <p14:modId xmlns:p14="http://schemas.microsoft.com/office/powerpoint/2010/main" val="814621128"/>
                  </p:ext>
                </p:extLst>
              </p:nvPr>
            </p:nvGraphicFramePr>
            <p:xfrm>
              <a:off x="4227160" y="4435814"/>
              <a:ext cx="3352800" cy="1885950"/>
            </p:xfrm>
            <a:graphic>
              <a:graphicData uri="http://schemas.microsoft.com/office/powerpoint/2016/slidezoom">
                <pslz:sldZm>
                  <pslz:sldZmObj sldId="330" cId="100488038">
                    <pslz:zmPr id="{AC5BA8B9-76E0-4BA1-A90E-151D63536B7E}" returnToParent="0" transitionDur="1000">
                      <p166:blipFill xmlns:p166="http://schemas.microsoft.com/office/powerpoint/2016/6/main">
                        <a:blip r:embed="rId15"/>
                        <a:stretch>
                          <a:fillRect/>
                        </a:stretch>
                      </p166:blipFill>
                      <p166:spPr xmlns:p166="http://schemas.microsoft.com/office/powerpoint/2016/6/main">
                        <a:xfrm>
                          <a:off x="0" y="0"/>
                          <a:ext cx="3352800" cy="1885950"/>
                        </a:xfrm>
                        <a:prstGeom prst="rect">
                          <a:avLst/>
                        </a:prstGeom>
                        <a:ln w="3175">
                          <a:solidFill>
                            <a:prstClr val="ltGray"/>
                          </a:solidFill>
                        </a:ln>
                      </p166:spPr>
                    </pslz:zmPr>
                  </pslz:sldZmObj>
                </pslz:sldZm>
              </a:graphicData>
            </a:graphic>
          </p:graphicFrame>
        </mc:Choice>
        <mc:Fallback xmlns="">
          <p:pic>
            <p:nvPicPr>
              <p:cNvPr id="18" name="Bildzoom 17">
                <a:hlinkClick r:id="rId16" action="ppaction://hlinksldjump"/>
                <a:extLst>
                  <a:ext uri="{FF2B5EF4-FFF2-40B4-BE49-F238E27FC236}">
                    <a16:creationId xmlns:a16="http://schemas.microsoft.com/office/drawing/2014/main" id="{112C5CF0-BC27-D2C7-FC6D-EC56ABE0C701}"/>
                  </a:ext>
                </a:extLst>
              </p:cNvPr>
              <p:cNvPicPr>
                <a:picLocks noGrp="1" noRot="1" noChangeAspect="1" noMove="1" noResize="1" noEditPoints="1" noAdjustHandles="1" noChangeArrowheads="1" noChangeShapeType="1"/>
              </p:cNvPicPr>
              <p:nvPr/>
            </p:nvPicPr>
            <p:blipFill>
              <a:blip r:embed="rId17"/>
              <a:stretch>
                <a:fillRect/>
              </a:stretch>
            </p:blipFill>
            <p:spPr>
              <a:xfrm>
                <a:off x="4227160" y="4435814"/>
                <a:ext cx="3352800" cy="18859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0" name="Bildzoom 19">
                <a:extLst>
                  <a:ext uri="{FF2B5EF4-FFF2-40B4-BE49-F238E27FC236}">
                    <a16:creationId xmlns:a16="http://schemas.microsoft.com/office/drawing/2014/main" id="{517D0745-950C-3EEF-9D5F-091AA9A1FF64}"/>
                  </a:ext>
                </a:extLst>
              </p:cNvPr>
              <p:cNvGraphicFramePr>
                <a:graphicFrameLocks noChangeAspect="1"/>
              </p:cNvGraphicFramePr>
              <p:nvPr>
                <p:extLst>
                  <p:ext uri="{D42A27DB-BD31-4B8C-83A1-F6EECF244321}">
                    <p14:modId xmlns:p14="http://schemas.microsoft.com/office/powerpoint/2010/main" val="2759116875"/>
                  </p:ext>
                </p:extLst>
              </p:nvPr>
            </p:nvGraphicFramePr>
            <p:xfrm>
              <a:off x="7660041" y="4435814"/>
              <a:ext cx="3352800" cy="1885950"/>
            </p:xfrm>
            <a:graphic>
              <a:graphicData uri="http://schemas.microsoft.com/office/powerpoint/2016/slidezoom">
                <pslz:sldZm>
                  <pslz:sldZmObj sldId="331" cId="1688532387">
                    <pslz:zmPr id="{98D7E965-C9EF-4957-8EEC-FA2FFEFB98EC}" returnToParent="0" transitionDur="1000">
                      <p166:blipFill xmlns:p166="http://schemas.microsoft.com/office/powerpoint/2016/6/main">
                        <a:blip r:embed="rId18"/>
                        <a:stretch>
                          <a:fillRect/>
                        </a:stretch>
                      </p166:blipFill>
                      <p166:spPr xmlns:p166="http://schemas.microsoft.com/office/powerpoint/2016/6/main">
                        <a:xfrm>
                          <a:off x="0" y="0"/>
                          <a:ext cx="3352800" cy="1885950"/>
                        </a:xfrm>
                        <a:prstGeom prst="rect">
                          <a:avLst/>
                        </a:prstGeom>
                        <a:ln w="3175">
                          <a:solidFill>
                            <a:prstClr val="ltGray"/>
                          </a:solidFill>
                        </a:ln>
                      </p166:spPr>
                    </pslz:zmPr>
                  </pslz:sldZmObj>
                </pslz:sldZm>
              </a:graphicData>
            </a:graphic>
          </p:graphicFrame>
        </mc:Choice>
        <mc:Fallback xmlns="">
          <p:pic>
            <p:nvPicPr>
              <p:cNvPr id="20" name="Bildzoom 19">
                <a:hlinkClick r:id="rId19" action="ppaction://hlinksldjump"/>
                <a:extLst>
                  <a:ext uri="{FF2B5EF4-FFF2-40B4-BE49-F238E27FC236}">
                    <a16:creationId xmlns:a16="http://schemas.microsoft.com/office/drawing/2014/main" id="{517D0745-950C-3EEF-9D5F-091AA9A1FF64}"/>
                  </a:ext>
                </a:extLst>
              </p:cNvPr>
              <p:cNvPicPr>
                <a:picLocks noGrp="1" noRot="1" noChangeAspect="1" noMove="1" noResize="1" noEditPoints="1" noAdjustHandles="1" noChangeArrowheads="1" noChangeShapeType="1"/>
              </p:cNvPicPr>
              <p:nvPr/>
            </p:nvPicPr>
            <p:blipFill>
              <a:blip r:embed="rId20"/>
              <a:stretch>
                <a:fillRect/>
              </a:stretch>
            </p:blipFill>
            <p:spPr>
              <a:xfrm>
                <a:off x="7660041" y="4435814"/>
                <a:ext cx="3352800" cy="1885950"/>
              </a:xfrm>
              <a:prstGeom prst="rect">
                <a:avLst/>
              </a:prstGeom>
              <a:ln w="3175">
                <a:solidFill>
                  <a:prstClr val="ltGray"/>
                </a:solidFill>
              </a:ln>
            </p:spPr>
          </p:pic>
        </mc:Fallback>
      </mc:AlternateContent>
    </p:spTree>
    <p:extLst>
      <p:ext uri="{BB962C8B-B14F-4D97-AF65-F5344CB8AC3E}">
        <p14:creationId xmlns:p14="http://schemas.microsoft.com/office/powerpoint/2010/main" val="417617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09A48A-4EEE-8D60-6723-9702053BE982}"/>
              </a:ext>
            </a:extLst>
          </p:cNvPr>
          <p:cNvSpPr>
            <a:spLocks noGrp="1"/>
          </p:cNvSpPr>
          <p:nvPr>
            <p:ph type="title"/>
          </p:nvPr>
        </p:nvSpPr>
        <p:spPr>
          <a:xfrm>
            <a:off x="720000" y="360000"/>
            <a:ext cx="9170279" cy="736959"/>
          </a:xfrm>
        </p:spPr>
        <p:txBody>
          <a:bodyPr anchor="ctr">
            <a:normAutofit/>
          </a:bodyPr>
          <a:lstStyle/>
          <a:p>
            <a:r>
              <a:rPr lang="sv-SE" dirty="0"/>
              <a:t>Daglig verksamhet</a:t>
            </a:r>
          </a:p>
        </p:txBody>
      </p:sp>
      <p:pic>
        <p:nvPicPr>
          <p:cNvPr id="1026" name="Picture 2">
            <a:extLst>
              <a:ext uri="{FF2B5EF4-FFF2-40B4-BE49-F238E27FC236}">
                <a16:creationId xmlns:a16="http://schemas.microsoft.com/office/drawing/2014/main" id="{2C42554E-500A-FE72-6614-CBEC453C8F1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0000" y="1620000"/>
            <a:ext cx="4176710" cy="4176710"/>
          </a:xfrm>
          <a:prstGeom prst="rect">
            <a:avLst/>
          </a:prstGeom>
          <a:solidFill>
            <a:srgbClr val="FFFFFF"/>
          </a:solidFill>
        </p:spPr>
      </p:pic>
      <p:sp>
        <p:nvSpPr>
          <p:cNvPr id="3" name="Platshållare för innehåll 2">
            <a:extLst>
              <a:ext uri="{FF2B5EF4-FFF2-40B4-BE49-F238E27FC236}">
                <a16:creationId xmlns:a16="http://schemas.microsoft.com/office/drawing/2014/main" id="{832FFFB5-B47F-7384-6CF0-E4C76950CEB7}"/>
              </a:ext>
            </a:extLst>
          </p:cNvPr>
          <p:cNvSpPr>
            <a:spLocks noGrp="1"/>
          </p:cNvSpPr>
          <p:nvPr>
            <p:ph sz="half" idx="2"/>
          </p:nvPr>
        </p:nvSpPr>
        <p:spPr>
          <a:xfrm>
            <a:off x="5760000" y="1620000"/>
            <a:ext cx="5400000" cy="4176710"/>
          </a:xfrm>
        </p:spPr>
        <p:txBody>
          <a:bodyPr>
            <a:normAutofit/>
          </a:bodyPr>
          <a:lstStyle/>
          <a:p>
            <a:r>
              <a:rPr lang="sv-SE" sz="1900" dirty="0">
                <a:effectLst/>
              </a:rPr>
              <a:t>Huvudregeln är att daglig verksamhet inte hanterar den enskildes privata medel. </a:t>
            </a:r>
          </a:p>
          <a:p>
            <a:r>
              <a:rPr lang="sv-SE" sz="1900" dirty="0">
                <a:effectLst/>
              </a:rPr>
              <a:t>I de fall där den enskilde har ett stödbehov i samband med inköp med kort eller kontanter så begränsas det till att personal i undantagsfall stöttar den enskilde i den egna hanteringen. </a:t>
            </a:r>
          </a:p>
          <a:p>
            <a:r>
              <a:rPr lang="sv-SE" sz="1900" dirty="0">
                <a:effectLst/>
              </a:rPr>
              <a:t>I de fall personalen stöttar den enskilde handgripligen t.ex. lämnar över pengar vid betalning ska ett fysiskt kvitto lämnas till den enskilde för vidare redovisning. Vid en handgriplig hantering ska en anteckning göras i Treserva. </a:t>
            </a:r>
          </a:p>
          <a:p>
            <a:endParaRPr lang="sv-SE" sz="1900" dirty="0"/>
          </a:p>
        </p:txBody>
      </p:sp>
    </p:spTree>
    <p:extLst>
      <p:ext uri="{BB962C8B-B14F-4D97-AF65-F5344CB8AC3E}">
        <p14:creationId xmlns:p14="http://schemas.microsoft.com/office/powerpoint/2010/main" val="2265183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276E01B-DDBF-53C2-D836-09AE196834F8}"/>
              </a:ext>
            </a:extLst>
          </p:cNvPr>
          <p:cNvSpPr>
            <a:spLocks noGrp="1"/>
          </p:cNvSpPr>
          <p:nvPr>
            <p:ph type="title"/>
          </p:nvPr>
        </p:nvSpPr>
        <p:spPr>
          <a:xfrm>
            <a:off x="720000" y="360000"/>
            <a:ext cx="9170279" cy="736959"/>
          </a:xfrm>
        </p:spPr>
        <p:txBody>
          <a:bodyPr/>
          <a:lstStyle/>
          <a:p>
            <a:r>
              <a:rPr lang="sv-SE" dirty="0"/>
              <a:t>Läger och korttidshem</a:t>
            </a:r>
          </a:p>
        </p:txBody>
      </p:sp>
      <p:pic>
        <p:nvPicPr>
          <p:cNvPr id="2050" name="Picture 2">
            <a:extLst>
              <a:ext uri="{FF2B5EF4-FFF2-40B4-BE49-F238E27FC236}">
                <a16:creationId xmlns:a16="http://schemas.microsoft.com/office/drawing/2014/main" id="{696B086C-D7C7-5A3E-82E9-FEAE7E8AF83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80000" y="1620000"/>
            <a:ext cx="4176713" cy="4176713"/>
          </a:xfrm>
          <a:prstGeom prst="rect">
            <a:avLst/>
          </a:prstGeom>
          <a:noFill/>
          <a:extLst>
            <a:ext uri="{909E8E84-426E-40DD-AFC4-6F175D3DCCD1}">
              <a14:hiddenFill xmlns:a14="http://schemas.microsoft.com/office/drawing/2010/main">
                <a:solidFill>
                  <a:srgbClr val="FFFFFF"/>
                </a:solidFill>
              </a14:hiddenFill>
            </a:ext>
          </a:extLst>
        </p:spPr>
      </p:pic>
      <p:sp>
        <p:nvSpPr>
          <p:cNvPr id="7" name="Platshållare för innehåll 6">
            <a:extLst>
              <a:ext uri="{FF2B5EF4-FFF2-40B4-BE49-F238E27FC236}">
                <a16:creationId xmlns:a16="http://schemas.microsoft.com/office/drawing/2014/main" id="{63C6FF4C-DEF1-BAB6-697A-FFA5AB1850D8}"/>
              </a:ext>
            </a:extLst>
          </p:cNvPr>
          <p:cNvSpPr>
            <a:spLocks noGrp="1"/>
          </p:cNvSpPr>
          <p:nvPr>
            <p:ph sz="half" idx="2"/>
          </p:nvPr>
        </p:nvSpPr>
        <p:spPr>
          <a:xfrm>
            <a:off x="5760000" y="1620000"/>
            <a:ext cx="5347125" cy="4176710"/>
          </a:xfrm>
        </p:spPr>
        <p:txBody>
          <a:bodyPr>
            <a:normAutofit lnSpcReduction="10000"/>
          </a:bodyPr>
          <a:lstStyle/>
          <a:p>
            <a:pPr>
              <a:lnSpc>
                <a:spcPct val="115000"/>
              </a:lnSpc>
              <a:spcAft>
                <a:spcPts val="800"/>
              </a:spcAft>
            </a:pPr>
            <a:r>
              <a:rPr lang="sv-SE" sz="1800" dirty="0">
                <a:effectLst/>
                <a:ea typeface="MS PMincho" panose="02020600040205080304" pitchFamily="18" charset="-128"/>
                <a:cs typeface="Times New Roman" panose="02020603050405020304" pitchFamily="18" charset="0"/>
              </a:rPr>
              <a:t>I vissa fall har den enskilde med en plånbok med kontanter eller kort för inköp under vistelsen. Denna förvaras av den enskilde. </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I de fall där den enskilde har ett stödbehov i samband med köp med kort eller kontanter så begränsas det till att personal stöttar den enskilde i den egna hanteringen. </a:t>
            </a:r>
          </a:p>
          <a:p>
            <a:pPr>
              <a:lnSpc>
                <a:spcPct val="115000"/>
              </a:lnSpc>
              <a:spcAft>
                <a:spcPts val="800"/>
              </a:spcAft>
            </a:pPr>
            <a:r>
              <a:rPr lang="sv-SE" sz="1800" dirty="0">
                <a:effectLst/>
                <a:ea typeface="MS PMincho" panose="02020600040205080304" pitchFamily="18" charset="-128"/>
                <a:cs typeface="Times New Roman" panose="02020603050405020304" pitchFamily="18" charset="0"/>
              </a:rPr>
              <a:t>I de fall personalen ger ett stöd i form av handgripligt stöd t.ex. överlämna kontanter eller blippa kort ska ett fysiskt kvitto lämnas i plånboken. Vid en sådan hantering ska det dokumenteras i daganteckningarna i Treserva.</a:t>
            </a:r>
          </a:p>
          <a:p>
            <a:pPr marL="0" indent="0">
              <a:buNone/>
            </a:pPr>
            <a:endParaRPr lang="sv-SE" dirty="0"/>
          </a:p>
        </p:txBody>
      </p:sp>
    </p:spTree>
    <p:extLst>
      <p:ext uri="{BB962C8B-B14F-4D97-AF65-F5344CB8AC3E}">
        <p14:creationId xmlns:p14="http://schemas.microsoft.com/office/powerpoint/2010/main" val="3244242304"/>
      </p:ext>
    </p:extLst>
  </p:cSld>
  <p:clrMapOvr>
    <a:masterClrMapping/>
  </p:clrMapOvr>
</p:sld>
</file>

<file path=ppt/theme/theme1.xml><?xml version="1.0" encoding="utf-8"?>
<a:theme xmlns:a="http://schemas.openxmlformats.org/drawingml/2006/main" name="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607A6647-1E2D-454B-A339-17BC31080D3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AA4B3810-684E-4117-9085-0BD05AB2197B}"/>
    </a:ext>
  </a:extLst>
</a:theme>
</file>

<file path=ppt/theme/theme3.xml><?xml version="1.0" encoding="utf-8"?>
<a:theme xmlns:a="http://schemas.openxmlformats.org/drawingml/2006/main" name="Göteborgs Stad – Röd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88F39ED8-20F2-4154-B5FA-E3DFBA65AE9F}"/>
    </a:ext>
  </a:extLst>
</a:theme>
</file>

<file path=ppt/theme/theme4.xml><?xml version="1.0" encoding="utf-8"?>
<a:theme xmlns:a="http://schemas.openxmlformats.org/drawingml/2006/main" name="Göteborgs Stad – Turkos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E0CFFA6-2F53-49AE-8AB5-FCEC43EEE8CD}"/>
    </a:ext>
  </a:extLst>
</a:theme>
</file>

<file path=ppt/theme/theme5.xml><?xml version="1.0" encoding="utf-8"?>
<a:theme xmlns:a="http://schemas.openxmlformats.org/drawingml/2006/main" name="Göteborgs Stad – Ros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852849-615D-42DF-9FD9-53AFD6771B5A}"/>
    </a:ext>
  </a:extLst>
</a:theme>
</file>

<file path=ppt/theme/theme6.xml><?xml version="1.0" encoding="utf-8"?>
<a:theme xmlns:a="http://schemas.openxmlformats.org/drawingml/2006/main" name="Göteborgs Stad – Grön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590A078F-1C00-4335-8517-E713EE09D18F}"/>
    </a:ext>
  </a:extLst>
</a:theme>
</file>

<file path=ppt/theme/theme7.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FEEF4225-DF23-4A05-BDFD-AAB08ACF4615}"/>
    </a:ext>
  </a:extLst>
</a:theme>
</file>

<file path=ppt/theme/theme8.xml><?xml version="1.0" encoding="utf-8"?>
<a:theme xmlns:a="http://schemas.openxmlformats.org/drawingml/2006/main" name="Göteborgs Stad – Gul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39BACD-060C-4B7E-AB6D-2F890CF44FDD}"/>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3376</Words>
  <Application>Microsoft Office PowerPoint</Application>
  <PresentationFormat>Bredbild</PresentationFormat>
  <Paragraphs>199</Paragraphs>
  <Slides>46</Slides>
  <Notes>3</Notes>
  <HiddenSlides>0</HiddenSlides>
  <MMClips>0</MMClips>
  <ScaleCrop>false</ScaleCrop>
  <HeadingPairs>
    <vt:vector size="6" baseType="variant">
      <vt:variant>
        <vt:lpstr>Använt teckensnitt</vt:lpstr>
      </vt:variant>
      <vt:variant>
        <vt:i4>5</vt:i4>
      </vt:variant>
      <vt:variant>
        <vt:lpstr>Tema</vt:lpstr>
      </vt:variant>
      <vt:variant>
        <vt:i4>8</vt:i4>
      </vt:variant>
      <vt:variant>
        <vt:lpstr>Bildrubriker</vt:lpstr>
      </vt:variant>
      <vt:variant>
        <vt:i4>46</vt:i4>
      </vt:variant>
    </vt:vector>
  </HeadingPairs>
  <TitlesOfParts>
    <vt:vector size="59" baseType="lpstr">
      <vt:lpstr>Arial</vt:lpstr>
      <vt:lpstr>Arial Black</vt:lpstr>
      <vt:lpstr>Calibri</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Rutin för hantering av privata medel </vt:lpstr>
      <vt:lpstr>Innehåll</vt:lpstr>
      <vt:lpstr>Bakgrund</vt:lpstr>
      <vt:lpstr>Rutinens upplägg</vt:lpstr>
      <vt:lpstr>Rutinerna ser olika ut för dessa verksamheter</vt:lpstr>
      <vt:lpstr>Verksamheter med viss hantering av privata medel</vt:lpstr>
      <vt:lpstr>Verksamheter som har en viss hantering av privata medel </vt:lpstr>
      <vt:lpstr>Daglig verksamhet</vt:lpstr>
      <vt:lpstr>Läger och korttidshem</vt:lpstr>
      <vt:lpstr>Ledsagarservice </vt:lpstr>
      <vt:lpstr>Boendestöd</vt:lpstr>
      <vt:lpstr>Nedanstående punkter gäller vid undantaget att personal gör inköp eller uttag utan att den enskilde är med </vt:lpstr>
      <vt:lpstr>Personlig assistans</vt:lpstr>
      <vt:lpstr>Korttidsboende </vt:lpstr>
      <vt:lpstr>Nedanstående punkter gäller vid undantaget att personal gör inköp eller uttag utan att den enskilde är med </vt:lpstr>
      <vt:lpstr>Verksamheter med en mer omfattande hantering av privata medel</vt:lpstr>
      <vt:lpstr>Verksamheter med ett med omfattande stöd i hantering av privata medel</vt:lpstr>
      <vt:lpstr>Stöd med hantering av privata medel ska framgå i genomförandeplan </vt:lpstr>
      <vt:lpstr>Godkännande </vt:lpstr>
      <vt:lpstr>Former för godkännande </vt:lpstr>
      <vt:lpstr>Utse en ansvarig person och en ersättare</vt:lpstr>
      <vt:lpstr>Upprätta överenskommelse </vt:lpstr>
      <vt:lpstr>Hur lämnas pengar eller bankkort över till personal? </vt:lpstr>
      <vt:lpstr>Skriv kvittens när ansvarig personal tar emot pengar/kort </vt:lpstr>
      <vt:lpstr>Förvaring av privata medel</vt:lpstr>
      <vt:lpstr>Löpande hantering av privata medel</vt:lpstr>
      <vt:lpstr>Inköp med kontanter och kort </vt:lpstr>
      <vt:lpstr>Redovisning av privata medel</vt:lpstr>
      <vt:lpstr>Redovisning</vt:lpstr>
      <vt:lpstr>Pärm med kassablad ska finnas</vt:lpstr>
      <vt:lpstr>Intäkter och kostnader ska styrkas med kvitto</vt:lpstr>
      <vt:lpstr>Fortsättning </vt:lpstr>
      <vt:lpstr>Kontanta medel som brukaren kvitterar ut  för mindre aktiviteter</vt:lpstr>
      <vt:lpstr>Redovisning till god man/förvaltare</vt:lpstr>
      <vt:lpstr>Redovisning till god man/förvaltare</vt:lpstr>
      <vt:lpstr>Arkivering av kassablad och kopior på kvitton</vt:lpstr>
      <vt:lpstr>Arkivering</vt:lpstr>
      <vt:lpstr>Avslut hantering av den enskildes privata medel</vt:lpstr>
      <vt:lpstr>Avslut</vt:lpstr>
      <vt:lpstr>Fortsättning…</vt:lpstr>
      <vt:lpstr>Egenkontroll</vt:lpstr>
      <vt:lpstr>Egenkontroll</vt:lpstr>
      <vt:lpstr>Åtgärder vid misskötsamhet</vt:lpstr>
      <vt:lpstr>Åtgärder vid misskötsamhet </vt:lpstr>
      <vt:lpstr>Hur återbetalas den enskilde vid stöld?</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sofia.wallgren@funktionsstod.goteborg.se</dc:creator>
  <cp:lastModifiedBy>Sofia Wallgren</cp:lastModifiedBy>
  <cp:revision>53</cp:revision>
  <cp:lastPrinted>2023-09-12T10:16:38Z</cp:lastPrinted>
  <dcterms:created xsi:type="dcterms:W3CDTF">2022-01-20T14:09:27Z</dcterms:created>
  <dcterms:modified xsi:type="dcterms:W3CDTF">2023-12-07T15:14:25Z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_SaveText">
    <vt:lpwstr>Spara till Notes</vt:lpwstr>
  </property>
  <property fmtid="{D5CDD505-2E9C-101B-9397-08002B2CF9AE}" pid="3" name="SW_SaveCloseOfficeText">
    <vt:lpwstr>Spara och Stäng Officedokument</vt:lpwstr>
  </property>
  <property fmtid="{D5CDD505-2E9C-101B-9397-08002B2CF9AE}" pid="4" name="SW_SaveCloseText">
    <vt:lpwstr>Spara och Stäng Notes dokument</vt:lpwstr>
  </property>
  <property fmtid="{D5CDD505-2E9C-101B-9397-08002B2CF9AE}" pid="5" name="SW_DocUNID">
    <vt:lpwstr>ABC5280FD7B05F42C1258A59002FF102</vt:lpwstr>
  </property>
  <property fmtid="{D5CDD505-2E9C-101B-9397-08002B2CF9AE}" pid="6" name="SW_DocHWND">
    <vt:r8>4591604</vt:r8>
  </property>
  <property fmtid="{D5CDD505-2E9C-101B-9397-08002B2CF9AE}" pid="7" name="SW_IntOfficeMacros">
    <vt:lpwstr>Enabled</vt:lpwstr>
  </property>
  <property fmtid="{D5CDD505-2E9C-101B-9397-08002B2CF9AE}" pid="8" name="SW_CustomTitle">
    <vt:lpwstr>SWING Integrator 5 Document</vt:lpwstr>
  </property>
  <property fmtid="{D5CDD505-2E9C-101B-9397-08002B2CF9AE}" pid="9" name="SW_DialogTitle">
    <vt:lpwstr>SWING Integrator för Notes och Office</vt:lpwstr>
  </property>
  <property fmtid="{D5CDD505-2E9C-101B-9397-08002B2CF9AE}" pid="10" name="SW_PromptText">
    <vt:lpwstr>Vill du spara?</vt:lpwstr>
  </property>
  <property fmtid="{D5CDD505-2E9C-101B-9397-08002B2CF9AE}" pid="11" name="SW_NewDocument">
    <vt:lpwstr/>
  </property>
  <property fmtid="{D5CDD505-2E9C-101B-9397-08002B2CF9AE}" pid="12" name="SW_VisibleVBAMacroMenuItems">
    <vt:r8>127</vt:r8>
  </property>
  <property fmtid="{D5CDD505-2E9C-101B-9397-08002B2CF9AE}" pid="13" name="SW_EnabledVBAMacroMenuItems">
    <vt:r8>7</vt:r8>
  </property>
  <property fmtid="{D5CDD505-2E9C-101B-9397-08002B2CF9AE}" pid="14" name="SW_AddinName">
    <vt:lpwstr>SWINGINTEGRATOR529000.PPA</vt:lpwstr>
  </property>
</Properties>
</file>